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38"/>
  </p:handoutMasterIdLst>
  <p:sldIdLst>
    <p:sldId id="256" r:id="rId2"/>
    <p:sldId id="265" r:id="rId3"/>
    <p:sldId id="257" r:id="rId4"/>
    <p:sldId id="302" r:id="rId5"/>
    <p:sldId id="271" r:id="rId6"/>
    <p:sldId id="270" r:id="rId7"/>
    <p:sldId id="272" r:id="rId8"/>
    <p:sldId id="273" r:id="rId9"/>
    <p:sldId id="305" r:id="rId10"/>
    <p:sldId id="307" r:id="rId11"/>
    <p:sldId id="275" r:id="rId12"/>
    <p:sldId id="264" r:id="rId13"/>
    <p:sldId id="268" r:id="rId14"/>
    <p:sldId id="280" r:id="rId15"/>
    <p:sldId id="277" r:id="rId16"/>
    <p:sldId id="300" r:id="rId17"/>
    <p:sldId id="278" r:id="rId18"/>
    <p:sldId id="301" r:id="rId19"/>
    <p:sldId id="282" r:id="rId20"/>
    <p:sldId id="295" r:id="rId21"/>
    <p:sldId id="299" r:id="rId22"/>
    <p:sldId id="284" r:id="rId23"/>
    <p:sldId id="285" r:id="rId24"/>
    <p:sldId id="290" r:id="rId25"/>
    <p:sldId id="297" r:id="rId26"/>
    <p:sldId id="292" r:id="rId27"/>
    <p:sldId id="283" r:id="rId28"/>
    <p:sldId id="293" r:id="rId29"/>
    <p:sldId id="296" r:id="rId30"/>
    <p:sldId id="286" r:id="rId31"/>
    <p:sldId id="287" r:id="rId32"/>
    <p:sldId id="288" r:id="rId33"/>
    <p:sldId id="289" r:id="rId34"/>
    <p:sldId id="308" r:id="rId35"/>
    <p:sldId id="310" r:id="rId36"/>
    <p:sldId id="309" r:id="rId37"/>
  </p:sldIdLst>
  <p:sldSz cx="9144000" cy="6858000" type="screen4x3"/>
  <p:notesSz cx="6761163" cy="99425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35" autoAdjust="0"/>
  </p:normalViewPr>
  <p:slideViewPr>
    <p:cSldViewPr>
      <p:cViewPr varScale="1">
        <p:scale>
          <a:sx n="84" d="100"/>
          <a:sy n="84" d="100"/>
        </p:scale>
        <p:origin x="-15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154612C1-EE7C-4402-BB00-54434741BF2D}" type="datetimeFigureOut">
              <a:rPr lang="zh-CN" altLang="en-US" smtClean="0"/>
              <a:pPr/>
              <a:t>2020/2/26 Wednesday</a:t>
            </a:fld>
            <a:endParaRPr lang="zh-CN" altLang="en-US"/>
          </a:p>
        </p:txBody>
      </p:sp>
      <p:sp>
        <p:nvSpPr>
          <p:cNvPr id="4" name="页脚占位符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2254AF8E-BF2E-4D83-B16C-49E7E0CA12A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标题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grpSp>
        <p:nvGrpSpPr>
          <p:cNvPr id="2" name="组合 1"/>
          <p:cNvGrpSpPr/>
          <p:nvPr/>
        </p:nvGrpSpPr>
        <p:grpSpPr>
          <a:xfrm>
            <a:off x="-3765" y="4953000"/>
            <a:ext cx="9147765" cy="1912088"/>
            <a:chOff x="-3765" y="4832896"/>
            <a:chExt cx="9147765" cy="2032192"/>
          </a:xfrm>
        </p:grpSpPr>
        <p:sp>
          <p:nvSpPr>
            <p:cNvPr id="7" name="任意多边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任意多边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任意多边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接连接符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占位符 29"/>
          <p:cNvSpPr>
            <a:spLocks noGrp="1"/>
          </p:cNvSpPr>
          <p:nvPr>
            <p:ph type="dt" sz="half" idx="10"/>
          </p:nvPr>
        </p:nvSpPr>
        <p:spPr/>
        <p:txBody>
          <a:bodyPr/>
          <a:lstStyle>
            <a:lvl1pPr>
              <a:defRPr>
                <a:solidFill>
                  <a:srgbClr val="FFFFFF"/>
                </a:solidFill>
              </a:defRPr>
            </a:lvl1pPr>
            <a:extLst/>
          </a:lstStyle>
          <a:p>
            <a:fld id="{FEAD0384-BDA5-441D-91B4-2888F9E6B6F7}" type="datetimeFigureOut">
              <a:rPr lang="zh-CN" altLang="en-US" smtClean="0"/>
              <a:pPr/>
              <a:t>2020/2/26 Wednesday</a:t>
            </a:fld>
            <a:endParaRPr lang="zh-CN" altLang="en-US"/>
          </a:p>
        </p:txBody>
      </p:sp>
      <p:sp>
        <p:nvSpPr>
          <p:cNvPr id="19" name="页脚占位符 18"/>
          <p:cNvSpPr>
            <a:spLocks noGrp="1"/>
          </p:cNvSpPr>
          <p:nvPr>
            <p:ph type="ftr" sz="quarter" idx="11"/>
          </p:nvPr>
        </p:nvSpPr>
        <p:spPr/>
        <p:txBody>
          <a:bodyPr/>
          <a:lstStyle>
            <a:lvl1pPr>
              <a:defRPr>
                <a:solidFill>
                  <a:schemeClr val="accent1">
                    <a:tint val="20000"/>
                  </a:schemeClr>
                </a:solidFill>
              </a:defRPr>
            </a:lvl1pPr>
            <a:extLst/>
          </a:lstStyle>
          <a:p>
            <a:endParaRPr lang="zh-CN" altLang="en-US"/>
          </a:p>
        </p:txBody>
      </p:sp>
      <p:sp>
        <p:nvSpPr>
          <p:cNvPr id="27" name="灯片编号占位符 26"/>
          <p:cNvSpPr>
            <a:spLocks noGrp="1"/>
          </p:cNvSpPr>
          <p:nvPr>
            <p:ph type="sldNum" sz="quarter" idx="12"/>
          </p:nvPr>
        </p:nvSpPr>
        <p:spPr/>
        <p:txBody>
          <a:bodyPr/>
          <a:lstStyle>
            <a:lvl1pPr>
              <a:defRPr>
                <a:solidFill>
                  <a:srgbClr val="FFFFFF"/>
                </a:solidFill>
              </a:defRPr>
            </a:lvl1pPr>
            <a:extLst/>
          </a:lstStyle>
          <a:p>
            <a:fld id="{BA63CCEA-A6A0-4135-8B24-2F97038DCD9C}"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FEAD0384-BDA5-441D-91B4-2888F9E6B6F7}" type="datetimeFigureOut">
              <a:rPr lang="zh-CN" altLang="en-US" smtClean="0"/>
              <a:pPr/>
              <a:t>2020/2/26 Wednesday</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BA63CCEA-A6A0-4135-8B24-2F97038DCD9C}"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FEAD0384-BDA5-441D-91B4-2888F9E6B6F7}" type="datetimeFigureOut">
              <a:rPr lang="zh-CN" altLang="en-US" smtClean="0"/>
              <a:pPr/>
              <a:t>2020/2/26 Wednesday</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BA63CCEA-A6A0-4135-8B24-2F97038DCD9C}"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FEAD0384-BDA5-441D-91B4-2888F9E6B6F7}" type="datetimeFigureOut">
              <a:rPr lang="zh-CN" altLang="en-US" smtClean="0"/>
              <a:pPr/>
              <a:t>2020/2/26 Wednesday</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BA63CCEA-A6A0-4135-8B24-2F97038DCD9C}" type="slidenum">
              <a:rPr lang="zh-CN" altLang="en-US" smtClean="0"/>
              <a:pPr/>
              <a:t>‹#›</a:t>
            </a:fld>
            <a:endParaRPr lang="zh-CN" altLang="en-US"/>
          </a:p>
        </p:txBody>
      </p:sp>
      <p:sp>
        <p:nvSpPr>
          <p:cNvPr id="7" name="标题 6"/>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FEAD0384-BDA5-441D-91B4-2888F9E6B6F7}" type="datetimeFigureOut">
              <a:rPr lang="zh-CN" altLang="en-US" smtClean="0"/>
              <a:pPr/>
              <a:t>2020/2/26 Wednesday</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BA63CCEA-A6A0-4135-8B24-2F97038DCD9C}" type="slidenum">
              <a:rPr lang="zh-CN" altLang="en-US" smtClean="0"/>
              <a:pPr/>
              <a:t>‹#›</a:t>
            </a:fld>
            <a:endParaRPr lang="zh-CN" altLang="en-US"/>
          </a:p>
        </p:txBody>
      </p:sp>
      <p:sp>
        <p:nvSpPr>
          <p:cNvPr id="7" name="燕尾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燕尾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FEAD0384-BDA5-441D-91B4-2888F9E6B6F7}" type="datetimeFigureOut">
              <a:rPr lang="zh-CN" altLang="en-US" smtClean="0"/>
              <a:pPr/>
              <a:t>2020/2/26 Wednesday</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BA63CCEA-A6A0-4135-8B24-2F97038DCD9C}" type="slidenum">
              <a:rPr lang="zh-CN" altLang="en-US" smtClean="0"/>
              <a:pPr/>
              <a:t>‹#›</a:t>
            </a:fld>
            <a:endParaRPr lang="zh-CN" altLang="en-US"/>
          </a:p>
        </p:txBody>
      </p:sp>
      <p:sp>
        <p:nvSpPr>
          <p:cNvPr id="8" name="标题 7"/>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nchor="ctr"/>
          <a:lstStyle>
            <a:lvl1pPr>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FEAD0384-BDA5-441D-91B4-2888F9E6B6F7}" type="datetimeFigureOut">
              <a:rPr lang="zh-CN" altLang="en-US" smtClean="0"/>
              <a:pPr/>
              <a:t>2020/2/26 Wednesday</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BA63CCEA-A6A0-4135-8B24-2F97038DCD9C}"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extLst/>
          </a:lstStyle>
          <a:p>
            <a:fld id="{FEAD0384-BDA5-441D-91B4-2888F9E6B6F7}" type="datetimeFigureOut">
              <a:rPr lang="zh-CN" altLang="en-US" smtClean="0"/>
              <a:pPr/>
              <a:t>2020/2/26 Wednesday</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BA63CCEA-A6A0-4135-8B24-2F97038DCD9C}" type="slidenum">
              <a:rPr lang="zh-CN" altLang="en-US" smtClean="0"/>
              <a:pPr/>
              <a:t>‹#›</a:t>
            </a:fld>
            <a:endParaRPr lang="zh-CN" altLang="en-US"/>
          </a:p>
        </p:txBody>
      </p:sp>
      <p:sp>
        <p:nvSpPr>
          <p:cNvPr id="6" name="标题 5"/>
          <p:cNvSpPr>
            <a:spLocks noGrp="1"/>
          </p:cNvSpPr>
          <p:nvPr>
            <p:ph type="title"/>
          </p:nvPr>
        </p:nvSpPr>
        <p:spPr/>
        <p:txBody>
          <a:bodyPr rtlCol="0"/>
          <a:lstStyle>
            <a:extLst/>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extLst/>
          </a:lstStyle>
          <a:p>
            <a:fld id="{FEAD0384-BDA5-441D-91B4-2888F9E6B6F7}" type="datetimeFigureOut">
              <a:rPr lang="zh-CN" altLang="en-US" smtClean="0"/>
              <a:pPr/>
              <a:t>2020/2/26 Wednesday</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BA63CCEA-A6A0-4135-8B24-2F97038DCD9C}"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a:xfrm>
            <a:off x="6727032" y="6407944"/>
            <a:ext cx="1920240" cy="365760"/>
          </a:xfrm>
        </p:spPr>
        <p:txBody>
          <a:bodyPr/>
          <a:lstStyle>
            <a:extLst/>
          </a:lstStyle>
          <a:p>
            <a:fld id="{FEAD0384-BDA5-441D-91B4-2888F9E6B6F7}" type="datetimeFigureOut">
              <a:rPr lang="zh-CN" altLang="en-US" smtClean="0"/>
              <a:pPr/>
              <a:t>2020/2/26 Wednesday</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BA63CCEA-A6A0-4135-8B24-2F97038DCD9C}"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CN" altLang="en-US" smtClean="0"/>
              <a:t>单击图标添加图片</a:t>
            </a:r>
            <a:endParaRPr kumimoji="0" lang="en-US" dirty="0"/>
          </a:p>
        </p:txBody>
      </p:sp>
      <p:sp>
        <p:nvSpPr>
          <p:cNvPr id="5" name="日期占位符 4"/>
          <p:cNvSpPr>
            <a:spLocks noGrp="1"/>
          </p:cNvSpPr>
          <p:nvPr>
            <p:ph type="dt" sz="half" idx="10"/>
          </p:nvPr>
        </p:nvSpPr>
        <p:spPr/>
        <p:txBody>
          <a:bodyPr/>
          <a:lstStyle>
            <a:lvl1pPr>
              <a:defRPr>
                <a:solidFill>
                  <a:schemeClr val="tx1"/>
                </a:solidFill>
              </a:defRPr>
            </a:lvl1pPr>
            <a:extLst/>
          </a:lstStyle>
          <a:p>
            <a:fld id="{FEAD0384-BDA5-441D-91B4-2888F9E6B6F7}" type="datetimeFigureOut">
              <a:rPr lang="zh-CN" altLang="en-US" smtClean="0"/>
              <a:pPr/>
              <a:t>2020/2/26 Wednesday</a:t>
            </a:fld>
            <a:endParaRPr lang="zh-CN" altLang="en-US"/>
          </a:p>
        </p:txBody>
      </p:sp>
      <p:sp>
        <p:nvSpPr>
          <p:cNvPr id="6" name="页脚占位符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CN" altLang="en-US"/>
          </a:p>
        </p:txBody>
      </p:sp>
      <p:sp>
        <p:nvSpPr>
          <p:cNvPr id="7" name="灯片编号占位符 6"/>
          <p:cNvSpPr>
            <a:spLocks noGrp="1"/>
          </p:cNvSpPr>
          <p:nvPr>
            <p:ph type="sldNum" sz="quarter" idx="12"/>
          </p:nvPr>
        </p:nvSpPr>
        <p:spPr/>
        <p:txBody>
          <a:bodyPr/>
          <a:lstStyle>
            <a:lvl1pPr>
              <a:defRPr>
                <a:solidFill>
                  <a:schemeClr val="tx1"/>
                </a:solidFill>
              </a:defRPr>
            </a:lvl1pPr>
            <a:extLst/>
          </a:lstStyle>
          <a:p>
            <a:fld id="{BA63CCEA-A6A0-4135-8B24-2F97038DCD9C}" type="slidenum">
              <a:rPr lang="zh-CN" altLang="en-US" smtClean="0"/>
              <a:pPr/>
              <a:t>‹#›</a:t>
            </a:fld>
            <a:endParaRPr lang="zh-CN" altLang="en-US"/>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CN" altLang="en-US" smtClean="0"/>
              <a:t>单击此处编辑母版标题样式</a:t>
            </a:r>
            <a:endParaRPr kumimoji="0" lang="en-US"/>
          </a:p>
        </p:txBody>
      </p:sp>
      <p:sp>
        <p:nvSpPr>
          <p:cNvPr id="8" name="任意多边形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任意多边形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接连接符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燕尾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燕尾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任意多边形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EAD0384-BDA5-441D-91B4-2888F9E6B6F7}" type="datetimeFigureOut">
              <a:rPr lang="zh-CN" altLang="en-US" smtClean="0"/>
              <a:pPr/>
              <a:t>2020/2/26 Wednesday</a:t>
            </a:fld>
            <a:endParaRPr lang="zh-CN" altLang="en-US"/>
          </a:p>
        </p:txBody>
      </p:sp>
      <p:sp>
        <p:nvSpPr>
          <p:cNvPr id="22" name="页脚占位符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CN" altLang="en-US"/>
          </a:p>
        </p:txBody>
      </p:sp>
      <p:sp>
        <p:nvSpPr>
          <p:cNvPr id="18" name="灯片编号占位符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A63CCEA-A6A0-4135-8B24-2F97038DCD9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52601"/>
            <a:ext cx="7772400" cy="1176333"/>
          </a:xfrm>
        </p:spPr>
        <p:txBody>
          <a:bodyPr>
            <a:normAutofit fontScale="90000"/>
          </a:bodyPr>
          <a:lstStyle/>
          <a:p>
            <a:r>
              <a:rPr lang="zh-CN" altLang="en-US" dirty="0" smtClean="0"/>
              <a:t>疫情期间学校疫情防控与卫生消毒</a:t>
            </a:r>
            <a:endParaRPr lang="zh-CN" altLang="en-US" dirty="0"/>
          </a:p>
        </p:txBody>
      </p:sp>
      <p:sp>
        <p:nvSpPr>
          <p:cNvPr id="3" name="副标题 2"/>
          <p:cNvSpPr>
            <a:spLocks noGrp="1"/>
          </p:cNvSpPr>
          <p:nvPr>
            <p:ph type="subTitle" idx="1"/>
          </p:nvPr>
        </p:nvSpPr>
        <p:spPr/>
        <p:txBody>
          <a:bodyPr/>
          <a:lstStyle/>
          <a:p>
            <a:r>
              <a:rPr lang="zh-CN" altLang="en-US" dirty="0" smtClean="0"/>
              <a:t>寿县疾控中心</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ject 6"/>
          <p:cNvSpPr txBox="1">
            <a:spLocks noChangeArrowheads="1"/>
          </p:cNvSpPr>
          <p:nvPr/>
        </p:nvSpPr>
        <p:spPr bwMode="auto">
          <a:xfrm>
            <a:off x="763588" y="1827213"/>
            <a:ext cx="7912100" cy="2771913"/>
          </a:xfrm>
          <a:prstGeom prst="rect">
            <a:avLst/>
          </a:prstGeom>
          <a:noFill/>
          <a:ln w="9525">
            <a:noFill/>
            <a:miter lim="800000"/>
            <a:headEnd/>
            <a:tailEnd/>
          </a:ln>
        </p:spPr>
        <p:txBody>
          <a:bodyPr lIns="0" tIns="49530" rIns="0" bIns="0">
            <a:spAutoFit/>
          </a:bodyPr>
          <a:lstStyle/>
          <a:p>
            <a:pPr marL="355600" indent="-342900">
              <a:lnSpc>
                <a:spcPct val="150000"/>
              </a:lnSpc>
              <a:spcBef>
                <a:spcPts val="288"/>
              </a:spcBef>
              <a:buClr>
                <a:srgbClr val="3333CC"/>
              </a:buClr>
              <a:buSzPct val="60000"/>
              <a:buFont typeface="Wingdings" pitchFamily="2" charset="2"/>
              <a:buChar char="n"/>
              <a:tabLst>
                <a:tab pos="354013" algn="l"/>
                <a:tab pos="355600" algn="l"/>
              </a:tabLst>
            </a:pPr>
            <a:r>
              <a:rPr lang="zh-CN" altLang="zh-CN" sz="2400" dirty="0" smtClean="0">
                <a:latin typeface="黑体" pitchFamily="49" charset="-122"/>
                <a:ea typeface="黑体" pitchFamily="49" charset="-122"/>
              </a:rPr>
              <a:t>冠</a:t>
            </a:r>
            <a:r>
              <a:rPr lang="zh-CN" altLang="zh-CN" sz="2400" dirty="0">
                <a:latin typeface="黑体" pitchFamily="49" charset="-122"/>
                <a:ea typeface="黑体" pitchFamily="49" charset="-122"/>
              </a:rPr>
              <a:t>状病毒</a:t>
            </a:r>
            <a:r>
              <a:rPr lang="zh-CN" altLang="en-US" sz="2400" dirty="0">
                <a:latin typeface="黑体" pitchFamily="49" charset="-122"/>
                <a:ea typeface="黑体" pitchFamily="49" charset="-122"/>
              </a:rPr>
              <a:t>有包膜属亲脂</a:t>
            </a:r>
            <a:r>
              <a:rPr lang="zh-CN" altLang="en-US" sz="2400" dirty="0" smtClean="0">
                <a:latin typeface="黑体" pitchFamily="49" charset="-122"/>
                <a:ea typeface="黑体" pitchFamily="49" charset="-122"/>
              </a:rPr>
              <a:t>病毒（</a:t>
            </a:r>
            <a:r>
              <a:rPr lang="en-US" altLang="zh-CN" sz="2400" b="1" dirty="0" smtClean="0"/>
              <a:t> RNA</a:t>
            </a:r>
            <a:r>
              <a:rPr lang="zh-CN" altLang="en-US" sz="2400" b="1" dirty="0" smtClean="0"/>
              <a:t>病毒</a:t>
            </a:r>
            <a:r>
              <a:rPr lang="zh-CN" altLang="en-US" sz="2400" dirty="0" smtClean="0">
                <a:latin typeface="黑体" pitchFamily="49" charset="-122"/>
                <a:ea typeface="黑体" pitchFamily="49" charset="-122"/>
              </a:rPr>
              <a:t>），</a:t>
            </a:r>
            <a:r>
              <a:rPr lang="zh-CN" altLang="en-US" sz="2400" dirty="0" smtClean="0"/>
              <a:t>直径</a:t>
            </a:r>
            <a:r>
              <a:rPr lang="en-US" sz="2400" dirty="0" smtClean="0"/>
              <a:t>60-140nm</a:t>
            </a:r>
            <a:r>
              <a:rPr lang="zh-CN" altLang="en-US" sz="2400" dirty="0" smtClean="0"/>
              <a:t>。</a:t>
            </a:r>
            <a:endParaRPr lang="en-US" altLang="zh-CN" sz="2400" dirty="0" smtClean="0"/>
          </a:p>
          <a:p>
            <a:pPr marL="355600" indent="-342900">
              <a:lnSpc>
                <a:spcPct val="150000"/>
              </a:lnSpc>
              <a:spcBef>
                <a:spcPts val="288"/>
              </a:spcBef>
              <a:buClr>
                <a:srgbClr val="3333CC"/>
              </a:buClr>
              <a:buSzPct val="60000"/>
              <a:buFont typeface="Wingdings" pitchFamily="2" charset="2"/>
              <a:buChar char="n"/>
              <a:tabLst>
                <a:tab pos="354013" algn="l"/>
                <a:tab pos="355600" algn="l"/>
              </a:tabLst>
            </a:pPr>
            <a:r>
              <a:rPr lang="zh-CN" altLang="zh-CN" sz="2400" dirty="0" smtClean="0">
                <a:latin typeface="黑体" pitchFamily="49" charset="-122"/>
                <a:ea typeface="黑体" pitchFamily="49" charset="-122"/>
              </a:rPr>
              <a:t>对</a:t>
            </a:r>
            <a:r>
              <a:rPr lang="zh-CN" altLang="zh-CN" sz="2400" dirty="0">
                <a:latin typeface="黑体" pitchFamily="49" charset="-122"/>
                <a:ea typeface="黑体" pitchFamily="49" charset="-122"/>
              </a:rPr>
              <a:t>热敏感、</a:t>
            </a:r>
            <a:r>
              <a:rPr lang="en-US" altLang="zh-CN" sz="2400" dirty="0">
                <a:latin typeface="黑体" pitchFamily="49" charset="-122"/>
                <a:ea typeface="黑体" pitchFamily="49" charset="-122"/>
              </a:rPr>
              <a:t>56</a:t>
            </a:r>
            <a:r>
              <a:rPr lang="zh-CN" altLang="zh-CN" sz="2400" dirty="0">
                <a:latin typeface="黑体" pitchFamily="49" charset="-122"/>
                <a:ea typeface="黑体" pitchFamily="49" charset="-122"/>
              </a:rPr>
              <a:t>℃</a:t>
            </a:r>
            <a:r>
              <a:rPr lang="en-US" altLang="zh-CN" sz="2400" dirty="0">
                <a:latin typeface="黑体" pitchFamily="49" charset="-122"/>
                <a:ea typeface="黑体" pitchFamily="49" charset="-122"/>
              </a:rPr>
              <a:t>30</a:t>
            </a:r>
            <a:r>
              <a:rPr lang="zh-CN" altLang="zh-CN" sz="2400" dirty="0">
                <a:latin typeface="黑体" pitchFamily="49" charset="-122"/>
                <a:ea typeface="黑体" pitchFamily="49" charset="-122"/>
              </a:rPr>
              <a:t>分钟、</a:t>
            </a:r>
            <a:r>
              <a:rPr lang="en-US" altLang="zh-CN" sz="2400" dirty="0">
                <a:latin typeface="黑体" pitchFamily="49" charset="-122"/>
                <a:ea typeface="黑体" pitchFamily="49" charset="-122"/>
              </a:rPr>
              <a:t>75%</a:t>
            </a:r>
            <a:r>
              <a:rPr lang="zh-CN" altLang="zh-CN" sz="2400" dirty="0">
                <a:latin typeface="黑体" pitchFamily="49" charset="-122"/>
                <a:ea typeface="黑体" pitchFamily="49" charset="-122"/>
              </a:rPr>
              <a:t>乙醇、含氯类消毒剂、过氧化物类消毒剂等均可有效灭活病毒</a:t>
            </a:r>
            <a:r>
              <a:rPr lang="zh-CN" altLang="en-US" sz="2400" dirty="0">
                <a:latin typeface="黑体" pitchFamily="49" charset="-122"/>
                <a:ea typeface="黑体" pitchFamily="49" charset="-122"/>
              </a:rPr>
              <a:t>；</a:t>
            </a:r>
            <a:r>
              <a:rPr lang="zh-CN" altLang="en-US" sz="2400" dirty="0">
                <a:solidFill>
                  <a:srgbClr val="FF0000"/>
                </a:solidFill>
                <a:latin typeface="黑体" pitchFamily="49" charset="-122"/>
                <a:ea typeface="黑体" pitchFamily="49" charset="-122"/>
              </a:rPr>
              <a:t>氯已定（洗必泰类）无效</a:t>
            </a:r>
            <a:r>
              <a:rPr lang="zh-CN" altLang="en-US" sz="2400" dirty="0">
                <a:latin typeface="黑体" pitchFamily="49" charset="-122"/>
                <a:ea typeface="黑体" pitchFamily="49" charset="-122"/>
              </a:rPr>
              <a:t>。</a:t>
            </a:r>
            <a:endParaRPr lang="zh-CN" altLang="zh-CN" sz="2400" dirty="0">
              <a:latin typeface="黑体" pitchFamily="49" charset="-122"/>
              <a:ea typeface="黑体" pitchFamily="49" charset="-122"/>
            </a:endParaRPr>
          </a:p>
        </p:txBody>
      </p:sp>
      <p:sp>
        <p:nvSpPr>
          <p:cNvPr id="7" name="object 7"/>
          <p:cNvSpPr txBox="1">
            <a:spLocks noGrp="1"/>
          </p:cNvSpPr>
          <p:nvPr>
            <p:ph type="title"/>
          </p:nvPr>
        </p:nvSpPr>
        <p:spPr>
          <a:xfrm>
            <a:off x="1650999" y="881055"/>
            <a:ext cx="5613400" cy="690576"/>
          </a:xfrm>
        </p:spPr>
        <p:txBody>
          <a:bodyPr wrap="square" lIns="0" tIns="13335" rIns="0" bIns="0">
            <a:spAutoFit/>
          </a:bodyPr>
          <a:lstStyle/>
          <a:p>
            <a:pPr marL="12700" algn="ctr" eaLnBrk="1" fontAlgn="auto" hangingPunct="1">
              <a:spcBef>
                <a:spcPts val="105"/>
              </a:spcBef>
              <a:spcAft>
                <a:spcPts val="0"/>
              </a:spcAft>
              <a:defRPr/>
            </a:pPr>
            <a:r>
              <a:rPr lang="zh-CN" altLang="zh-CN" sz="4400" dirty="0">
                <a:latin typeface="+mn-ea"/>
              </a:rPr>
              <a:t>新型冠状病毒</a:t>
            </a:r>
            <a:endParaRPr sz="4400" dirty="0">
              <a:latin typeface="DFKai-SB" panose="03000509000000000000" pitchFamily="65" charset="-120"/>
              <a:ea typeface="DFKai-SB" panose="03000509000000000000" pitchFamily="65"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indent="-255905">
              <a:lnSpc>
                <a:spcPct val="150000"/>
              </a:lnSpc>
              <a:defRPr/>
            </a:pPr>
            <a:r>
              <a:rPr lang="zh-CN" altLang="en-US" sz="2400" dirty="0" smtClean="0">
                <a:latin typeface="+mn-ea"/>
              </a:rPr>
              <a:t>    朊毒体（</a:t>
            </a:r>
            <a:r>
              <a:rPr lang="zh-CN" altLang="en-US" sz="1400" dirty="0"/>
              <a:t>严格来说不是病毒，是一类不含核酸而仅由蛋白质构成的可自我复制并具感染性的</a:t>
            </a:r>
            <a:r>
              <a:rPr lang="zh-CN" altLang="en-US" sz="1400" dirty="0" smtClean="0"/>
              <a:t>因子</a:t>
            </a:r>
            <a:r>
              <a:rPr lang="zh-CN" altLang="en-US" sz="2400" dirty="0" smtClean="0">
                <a:latin typeface="+mn-ea"/>
              </a:rPr>
              <a:t>）＞细菌芽胞＞分枝杆菌</a:t>
            </a:r>
            <a:r>
              <a:rPr lang="zh-CN" altLang="zh-CN" sz="2400" dirty="0" smtClean="0">
                <a:latin typeface="+mn-ea"/>
              </a:rPr>
              <a:t>＞</a:t>
            </a:r>
            <a:r>
              <a:rPr lang="zh-CN" altLang="en-US" sz="2400" dirty="0" smtClean="0">
                <a:latin typeface="+mn-ea"/>
              </a:rPr>
              <a:t>亲水性病毒（</a:t>
            </a:r>
            <a:r>
              <a:rPr lang="zh-CN" altLang="en-US" sz="1400" dirty="0"/>
              <a:t>亲水性病毒没有细胞膜，所以很难被消毒用品</a:t>
            </a:r>
            <a:r>
              <a:rPr lang="zh-CN" altLang="en-US" sz="1400" dirty="0" smtClean="0"/>
              <a:t>杀死。</a:t>
            </a:r>
            <a:r>
              <a:rPr lang="zh-CN" altLang="en-US" sz="1400" dirty="0"/>
              <a:t>病毒主要包括甲肝、手足口并脊髓灰质炎等</a:t>
            </a:r>
            <a:r>
              <a:rPr lang="zh-CN" altLang="en-US" sz="2400" dirty="0" smtClean="0">
                <a:latin typeface="+mn-ea"/>
              </a:rPr>
              <a:t>）＞真菌＞细菌繁殖体</a:t>
            </a:r>
            <a:r>
              <a:rPr lang="zh-CN" altLang="zh-CN" sz="2400" dirty="0" smtClean="0">
                <a:latin typeface="+mn-ea"/>
              </a:rPr>
              <a:t>＞</a:t>
            </a:r>
            <a:r>
              <a:rPr lang="zh-CN" altLang="en-US" sz="2400" dirty="0" smtClean="0">
                <a:latin typeface="+mn-ea"/>
              </a:rPr>
              <a:t>亲脂性病毒</a:t>
            </a:r>
            <a:r>
              <a:rPr lang="zh-CN" altLang="en-US" sz="1400" dirty="0" smtClean="0"/>
              <a:t>丙肝</a:t>
            </a:r>
            <a:r>
              <a:rPr lang="zh-CN" altLang="en-US" sz="1400" dirty="0"/>
              <a:t>、人体免疫缺陷病毒（</a:t>
            </a:r>
            <a:r>
              <a:rPr lang="zh-CN" altLang="en-US" sz="1400" dirty="0" smtClean="0"/>
              <a:t>艾滋病</a:t>
            </a:r>
            <a:r>
              <a:rPr lang="en-US" altLang="zh-CN" sz="1400" dirty="0" err="1" smtClean="0">
                <a:latin typeface="+mn-ea"/>
              </a:rPr>
              <a:t>hiv</a:t>
            </a:r>
            <a:r>
              <a:rPr lang="zh-CN" altLang="en-US" sz="1400" dirty="0" smtClean="0">
                <a:latin typeface="+mn-ea"/>
              </a:rPr>
              <a:t> ）</a:t>
            </a:r>
            <a:r>
              <a:rPr lang="zh-CN" altLang="zh-CN" sz="1400" dirty="0" smtClean="0">
                <a:latin typeface="+mn-ea"/>
              </a:rPr>
              <a:t>新型冠状病毒</a:t>
            </a:r>
            <a:endParaRPr lang="en-US" altLang="zh-CN" sz="1400" dirty="0" smtClean="0">
              <a:latin typeface="+mn-ea"/>
            </a:endParaRPr>
          </a:p>
        </p:txBody>
      </p:sp>
      <p:sp>
        <p:nvSpPr>
          <p:cNvPr id="4" name="标题 3"/>
          <p:cNvSpPr>
            <a:spLocks noGrp="1"/>
          </p:cNvSpPr>
          <p:nvPr>
            <p:ph type="title"/>
          </p:nvPr>
        </p:nvSpPr>
        <p:spPr/>
        <p:txBody>
          <a:bodyPr/>
          <a:lstStyle/>
          <a:p>
            <a:pPr>
              <a:defRPr/>
            </a:pPr>
            <a:r>
              <a:rPr lang="zh-CN" altLang="en-US" sz="3200" dirty="0" smtClean="0">
                <a:latin typeface="+mn-ea"/>
              </a:rPr>
              <a:t>微生物对自然界抗力：</a:t>
            </a:r>
            <a:endParaRPr lang="zh-CN" altLang="en-US" sz="3200" dirty="0">
              <a:latin typeface="+mn-ea"/>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642919"/>
            <a:ext cx="7772400" cy="1285884"/>
          </a:xfrm>
        </p:spPr>
        <p:txBody>
          <a:bodyPr>
            <a:normAutofit/>
          </a:bodyPr>
          <a:lstStyle/>
          <a:p>
            <a:r>
              <a:rPr lang="zh-CN" altLang="en-US" dirty="0" smtClean="0"/>
              <a:t>摸清本底</a:t>
            </a:r>
            <a:endParaRPr lang="zh-CN" altLang="en-US" dirty="0"/>
          </a:p>
        </p:txBody>
      </p:sp>
      <p:sp>
        <p:nvSpPr>
          <p:cNvPr id="3" name="副标题 2"/>
          <p:cNvSpPr>
            <a:spLocks noGrp="1"/>
          </p:cNvSpPr>
          <p:nvPr>
            <p:ph type="subTitle" idx="1"/>
          </p:nvPr>
        </p:nvSpPr>
        <p:spPr>
          <a:xfrm>
            <a:off x="928662" y="2071678"/>
            <a:ext cx="7572428" cy="3567122"/>
          </a:xfrm>
        </p:spPr>
        <p:txBody>
          <a:bodyPr>
            <a:normAutofit fontScale="92500" lnSpcReduction="20000"/>
          </a:bodyPr>
          <a:lstStyle/>
          <a:p>
            <a:pPr algn="l"/>
            <a:endParaRPr lang="en-US" altLang="zh-CN" dirty="0" smtClean="0"/>
          </a:p>
          <a:p>
            <a:pPr algn="l"/>
            <a:r>
              <a:rPr lang="en-US" altLang="zh-CN" dirty="0" smtClean="0"/>
              <a:t>1</a:t>
            </a:r>
            <a:r>
              <a:rPr lang="zh-CN" altLang="en-US" dirty="0" smtClean="0"/>
              <a:t>、对全校教职工开学前的旅行史和居住史进行摸底，人</a:t>
            </a:r>
            <a:r>
              <a:rPr lang="zh-CN" altLang="en-US" dirty="0"/>
              <a:t>在本地，无流行病学史，没有与确诊病例、疑似病例密切接触，且身体健康的教师</a:t>
            </a:r>
            <a:r>
              <a:rPr lang="zh-CN" altLang="en-US" dirty="0" smtClean="0"/>
              <a:t>，方可到校开展正常的教学活动。</a:t>
            </a:r>
            <a:endParaRPr lang="en-US" altLang="zh-CN" dirty="0" smtClean="0"/>
          </a:p>
          <a:p>
            <a:pPr algn="l"/>
            <a:r>
              <a:rPr lang="zh-CN" altLang="en-US" dirty="0" smtClean="0"/>
              <a:t>   凡</a:t>
            </a:r>
            <a:r>
              <a:rPr lang="zh-CN" altLang="en-US" dirty="0"/>
              <a:t>学校正式开学之前</a:t>
            </a:r>
            <a:r>
              <a:rPr lang="en-US" dirty="0"/>
              <a:t>14</a:t>
            </a:r>
            <a:r>
              <a:rPr lang="zh-CN" altLang="en-US" dirty="0"/>
              <a:t>天内</a:t>
            </a:r>
            <a:r>
              <a:rPr lang="zh-CN" altLang="en-US" dirty="0" smtClean="0"/>
              <a:t>从淮南市</a:t>
            </a:r>
            <a:r>
              <a:rPr lang="zh-CN" altLang="en-US" dirty="0"/>
              <a:t>以外返回的，或与湖北等疫情严重地区人员接触过的，或与确诊病例、疑似病例接触过的教师</a:t>
            </a:r>
            <a:r>
              <a:rPr lang="zh-CN" altLang="en-US" dirty="0" smtClean="0"/>
              <a:t>，必须</a:t>
            </a:r>
            <a:r>
              <a:rPr lang="zh-CN" altLang="en-US" dirty="0"/>
              <a:t>居家隔离或定点隔离医学观察，隔离期未满或隔离期间发现身体有异常的，一律不得</a:t>
            </a:r>
            <a:r>
              <a:rPr lang="zh-CN" altLang="en-US" dirty="0" smtClean="0"/>
              <a:t>返校。</a:t>
            </a:r>
            <a:endParaRPr lang="en-US" altLang="zh-CN" dirty="0" smtClean="0"/>
          </a:p>
          <a:p>
            <a:pPr algn="l"/>
            <a:endParaRPr lang="en-US" altLang="zh-CN" dirty="0" smtClean="0"/>
          </a:p>
          <a:p>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642919"/>
            <a:ext cx="7772400" cy="1285884"/>
          </a:xfrm>
        </p:spPr>
        <p:txBody>
          <a:bodyPr>
            <a:normAutofit fontScale="90000"/>
          </a:bodyPr>
          <a:lstStyle/>
          <a:p>
            <a:r>
              <a:rPr lang="en-US" altLang="zh-CN" dirty="0" smtClean="0"/>
              <a:t/>
            </a:r>
            <a:br>
              <a:rPr lang="en-US" altLang="zh-CN" dirty="0" smtClean="0"/>
            </a:br>
            <a:endParaRPr lang="zh-CN" altLang="en-US" dirty="0"/>
          </a:p>
        </p:txBody>
      </p:sp>
      <p:sp>
        <p:nvSpPr>
          <p:cNvPr id="3" name="副标题 2"/>
          <p:cNvSpPr>
            <a:spLocks noGrp="1"/>
          </p:cNvSpPr>
          <p:nvPr>
            <p:ph type="subTitle" idx="1"/>
          </p:nvPr>
        </p:nvSpPr>
        <p:spPr>
          <a:xfrm>
            <a:off x="928662" y="2071678"/>
            <a:ext cx="7572428" cy="3567122"/>
          </a:xfrm>
        </p:spPr>
        <p:txBody>
          <a:bodyPr>
            <a:normAutofit/>
          </a:bodyPr>
          <a:lstStyle/>
          <a:p>
            <a:pPr algn="l"/>
            <a:r>
              <a:rPr lang="en-US" altLang="zh-CN" dirty="0" smtClean="0"/>
              <a:t>2</a:t>
            </a:r>
            <a:r>
              <a:rPr lang="zh-CN" altLang="en-US" dirty="0" smtClean="0"/>
              <a:t>、要对到校的学生</a:t>
            </a:r>
            <a:r>
              <a:rPr lang="zh-CN" altLang="en-US" dirty="0"/>
              <a:t>返校前</a:t>
            </a:r>
            <a:r>
              <a:rPr lang="en-US" dirty="0"/>
              <a:t>14</a:t>
            </a:r>
            <a:r>
              <a:rPr lang="zh-CN" altLang="en-US" dirty="0"/>
              <a:t>天</a:t>
            </a:r>
            <a:r>
              <a:rPr lang="zh-CN" altLang="en-US" dirty="0" smtClean="0"/>
              <a:t>的旅行史和居住史进行摸底，如果是从淮南市以外回来的要摸清出行</a:t>
            </a:r>
            <a:r>
              <a:rPr lang="zh-CN" altLang="en-US" dirty="0"/>
              <a:t>地点、时间、所乘坐交通工具、人员交往等</a:t>
            </a:r>
            <a:r>
              <a:rPr lang="zh-CN" altLang="en-US" dirty="0" smtClean="0"/>
              <a:t>信息，对有流行病学</a:t>
            </a:r>
            <a:r>
              <a:rPr lang="zh-CN" altLang="en-US" dirty="0"/>
              <a:t>史的，或与确诊病例、疑似病例密切接触的，或有发热、乏力、干咳及胸闷等不适症状的学生</a:t>
            </a:r>
            <a:r>
              <a:rPr lang="zh-CN" altLang="en-US" dirty="0" smtClean="0"/>
              <a:t>，根据</a:t>
            </a:r>
            <a:r>
              <a:rPr lang="zh-CN" altLang="en-US" dirty="0"/>
              <a:t>健康状况确定具体返校时间。</a:t>
            </a:r>
          </a:p>
          <a:p>
            <a:pPr algn="l"/>
            <a:endParaRPr lang="en-US" altLang="zh-CN" dirty="0" smtClean="0"/>
          </a:p>
          <a:p>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1</a:t>
            </a:r>
            <a:r>
              <a:rPr lang="zh-CN" altLang="en-US" dirty="0" smtClean="0"/>
              <a:t>、近一个月什么</a:t>
            </a:r>
            <a:r>
              <a:rPr lang="zh-CN" altLang="en-US" dirty="0" smtClean="0"/>
              <a:t>时间和什么人到什么地方？</a:t>
            </a:r>
            <a:endParaRPr lang="en-US" altLang="zh-CN" dirty="0" smtClean="0"/>
          </a:p>
          <a:p>
            <a:r>
              <a:rPr lang="en-US" altLang="zh-CN" dirty="0" smtClean="0"/>
              <a:t>2</a:t>
            </a:r>
            <a:r>
              <a:rPr lang="zh-CN" altLang="en-US" dirty="0" smtClean="0"/>
              <a:t>、坐什么交通工具（车次、车厢、座位号）？</a:t>
            </a:r>
            <a:endParaRPr lang="en-US" altLang="zh-CN" dirty="0" smtClean="0"/>
          </a:p>
          <a:p>
            <a:r>
              <a:rPr lang="en-US" altLang="zh-CN" dirty="0" smtClean="0"/>
              <a:t>3</a:t>
            </a:r>
            <a:r>
              <a:rPr lang="zh-CN" altLang="en-US" dirty="0" smtClean="0"/>
              <a:t>、 旅居期间去过哪里和什么人经常接触</a:t>
            </a:r>
            <a:r>
              <a:rPr lang="zh-CN" altLang="en-US" dirty="0" smtClean="0"/>
              <a:t>、期间有没有</a:t>
            </a:r>
            <a:r>
              <a:rPr lang="zh-CN" altLang="en-US" dirty="0" smtClean="0"/>
              <a:t>接触过确诊病例、疑似病例、密切接触者？</a:t>
            </a:r>
            <a:endParaRPr lang="en-US" altLang="zh-CN" dirty="0" smtClean="0"/>
          </a:p>
          <a:p>
            <a:r>
              <a:rPr lang="en-US" altLang="zh-CN" dirty="0" smtClean="0"/>
              <a:t>4</a:t>
            </a:r>
            <a:r>
              <a:rPr lang="zh-CN" altLang="en-US" dirty="0" smtClean="0"/>
              <a:t>、近期接触过得人有没有发病和隔离？</a:t>
            </a:r>
            <a:endParaRPr lang="en-US" altLang="zh-CN" dirty="0" smtClean="0"/>
          </a:p>
          <a:p>
            <a:r>
              <a:rPr lang="en-US" altLang="zh-CN" dirty="0" smtClean="0"/>
              <a:t>5</a:t>
            </a:r>
            <a:r>
              <a:rPr lang="zh-CN" altLang="en-US" dirty="0" smtClean="0"/>
              <a:t>、返回时间和乘坐的什么交通工具</a:t>
            </a:r>
            <a:r>
              <a:rPr lang="zh-CN" altLang="en-US" dirty="0" smtClean="0"/>
              <a:t>？</a:t>
            </a:r>
            <a:endParaRPr lang="en-US" altLang="zh-CN" dirty="0" smtClean="0"/>
          </a:p>
          <a:p>
            <a:r>
              <a:rPr lang="en-US" altLang="zh-CN" dirty="0" smtClean="0"/>
              <a:t>6</a:t>
            </a:r>
            <a:r>
              <a:rPr lang="zh-CN" altLang="en-US" dirty="0" smtClean="0"/>
              <a:t>、自己和居住人有没有发热不适？</a:t>
            </a:r>
            <a:endParaRPr lang="zh-CN" altLang="en-US" dirty="0"/>
          </a:p>
        </p:txBody>
      </p:sp>
      <p:sp>
        <p:nvSpPr>
          <p:cNvPr id="2" name="标题 1"/>
          <p:cNvSpPr>
            <a:spLocks noGrp="1"/>
          </p:cNvSpPr>
          <p:nvPr>
            <p:ph type="title"/>
          </p:nvPr>
        </p:nvSpPr>
        <p:spPr/>
        <p:txBody>
          <a:bodyPr/>
          <a:lstStyle/>
          <a:p>
            <a:r>
              <a:rPr lang="zh-CN" altLang="en-US" dirty="0" smtClean="0"/>
              <a:t>旅居史包括：</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1</a:t>
            </a:r>
            <a:r>
              <a:rPr lang="zh-CN" altLang="en-US" dirty="0" smtClean="0"/>
              <a:t>、入校教职工、学生必须不发热、不咳嗽。</a:t>
            </a:r>
            <a:endParaRPr lang="en-US" altLang="zh-CN" dirty="0" smtClean="0"/>
          </a:p>
          <a:p>
            <a:r>
              <a:rPr lang="en-US" altLang="zh-CN" dirty="0" smtClean="0"/>
              <a:t>2</a:t>
            </a:r>
            <a:r>
              <a:rPr lang="zh-CN" altLang="en-US" dirty="0" smtClean="0"/>
              <a:t>、入校人员必须佩戴口罩。</a:t>
            </a:r>
            <a:endParaRPr lang="en-US" altLang="zh-CN" dirty="0" smtClean="0"/>
          </a:p>
          <a:p>
            <a:r>
              <a:rPr lang="en-US" altLang="zh-CN" dirty="0" smtClean="0"/>
              <a:t>3</a:t>
            </a:r>
            <a:r>
              <a:rPr lang="zh-CN" altLang="en-US" dirty="0" smtClean="0"/>
              <a:t>、旅居</a:t>
            </a:r>
            <a:r>
              <a:rPr lang="zh-CN" altLang="en-US" dirty="0" smtClean="0"/>
              <a:t>史（半个月）没有</a:t>
            </a:r>
            <a:r>
              <a:rPr lang="zh-CN" altLang="en-US" dirty="0" smtClean="0"/>
              <a:t>摸清的不准返校。</a:t>
            </a:r>
            <a:endParaRPr lang="en-US" altLang="zh-CN" dirty="0" smtClean="0"/>
          </a:p>
          <a:p>
            <a:r>
              <a:rPr lang="en-US" altLang="zh-CN" dirty="0" smtClean="0"/>
              <a:t>4</a:t>
            </a:r>
            <a:r>
              <a:rPr lang="zh-CN" altLang="en-US" dirty="0" smtClean="0"/>
              <a:t>、居家隔离或定点隔离医学观察，隔离期未满或隔离期间发现身体有异常的，坚决不得返校。</a:t>
            </a:r>
            <a:endParaRPr lang="en-US" altLang="zh-CN" dirty="0" smtClean="0"/>
          </a:p>
          <a:p>
            <a:endParaRPr lang="zh-CN" altLang="en-US" dirty="0"/>
          </a:p>
        </p:txBody>
      </p:sp>
      <p:sp>
        <p:nvSpPr>
          <p:cNvPr id="2" name="标题 1"/>
          <p:cNvSpPr>
            <a:spLocks noGrp="1"/>
          </p:cNvSpPr>
          <p:nvPr>
            <p:ph type="title"/>
          </p:nvPr>
        </p:nvSpPr>
        <p:spPr/>
        <p:txBody>
          <a:bodyPr/>
          <a:lstStyle/>
          <a:p>
            <a:r>
              <a:rPr lang="zh-CN" altLang="en-US" dirty="0" smtClean="0"/>
              <a:t>入校原则：</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1</a:t>
            </a:r>
            <a:r>
              <a:rPr lang="zh-CN" altLang="en-US" dirty="0" smtClean="0"/>
              <a:t>、非教学人员严禁进入校区。</a:t>
            </a:r>
            <a:endParaRPr lang="en-US" altLang="zh-CN" dirty="0" smtClean="0"/>
          </a:p>
          <a:p>
            <a:r>
              <a:rPr lang="en-US" altLang="zh-CN" dirty="0" smtClean="0"/>
              <a:t>2</a:t>
            </a:r>
            <a:r>
              <a:rPr lang="zh-CN" altLang="en-US" dirty="0" smtClean="0"/>
              <a:t>、安排教职员工、学生分时间段、分班次、分批入校离校。</a:t>
            </a:r>
            <a:endParaRPr lang="en-US" altLang="zh-CN" dirty="0" smtClean="0"/>
          </a:p>
          <a:p>
            <a:r>
              <a:rPr lang="en-US" altLang="zh-CN" dirty="0" smtClean="0"/>
              <a:t>3</a:t>
            </a:r>
            <a:r>
              <a:rPr lang="zh-CN" altLang="en-US" dirty="0" smtClean="0"/>
              <a:t>、有条件的学校要多开通道，分流人员，尽最大程度的减少聚集。</a:t>
            </a:r>
            <a:endParaRPr lang="zh-CN" altLang="en-US" dirty="0"/>
          </a:p>
        </p:txBody>
      </p:sp>
      <p:sp>
        <p:nvSpPr>
          <p:cNvPr id="3" name="标题 2"/>
          <p:cNvSpPr>
            <a:spLocks noGrp="1"/>
          </p:cNvSpPr>
          <p:nvPr>
            <p:ph type="title"/>
          </p:nvPr>
        </p:nvSpPr>
        <p:spPr/>
        <p:txBody>
          <a:bodyPr/>
          <a:lstStyle/>
          <a:p>
            <a:r>
              <a:rPr lang="zh-CN" altLang="en-US" dirty="0" smtClean="0"/>
              <a:t>严把入校关口：</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dirty="0" smtClean="0"/>
              <a:t>1</a:t>
            </a:r>
            <a:r>
              <a:rPr lang="zh-CN" altLang="en-US" dirty="0" smtClean="0"/>
              <a:t>、落实校园疫情动态监测制度，严格落实教职员工和学生晨、午检（寄宿制学校要严格落实早、中、晚三次体温检测制度），做好缺课师生及缺课原因的登记、统计和追踪调查工作。</a:t>
            </a:r>
            <a:endParaRPr lang="en-US" altLang="zh-CN" dirty="0" smtClean="0"/>
          </a:p>
          <a:p>
            <a:r>
              <a:rPr lang="zh-CN" altLang="en-US" dirty="0" smtClean="0"/>
              <a:t>在测量体温时一定要用不予人员接触的红外测温仪，避免较叉感染。</a:t>
            </a:r>
            <a:endParaRPr lang="en-US" altLang="zh-CN" dirty="0" smtClean="0"/>
          </a:p>
          <a:p>
            <a:r>
              <a:rPr lang="en-US" altLang="zh-CN" dirty="0" smtClean="0"/>
              <a:t>2</a:t>
            </a:r>
            <a:r>
              <a:rPr lang="zh-CN" altLang="en-US" dirty="0" smtClean="0"/>
              <a:t>、要有专人负责收集班级监测表，按天汇总</a:t>
            </a:r>
            <a:r>
              <a:rPr lang="zh-CN" altLang="en-US" dirty="0" smtClean="0"/>
              <a:t>上报，学管委统计后报教育局汇总。新冠防治指挥部、疾控中心报全县统计表。 </a:t>
            </a:r>
            <a:endParaRPr lang="en-US" altLang="zh-CN" dirty="0" smtClean="0"/>
          </a:p>
          <a:p>
            <a:endParaRPr lang="zh-CN" altLang="en-US" dirty="0"/>
          </a:p>
        </p:txBody>
      </p:sp>
      <p:sp>
        <p:nvSpPr>
          <p:cNvPr id="2" name="标题 1"/>
          <p:cNvSpPr>
            <a:spLocks noGrp="1"/>
          </p:cNvSpPr>
          <p:nvPr>
            <p:ph type="title"/>
          </p:nvPr>
        </p:nvSpPr>
        <p:spPr/>
        <p:txBody>
          <a:bodyPr/>
          <a:lstStyle/>
          <a:p>
            <a:r>
              <a:rPr lang="zh-CN" altLang="en-US" dirty="0" smtClean="0"/>
              <a:t>严格落实晨、午、晚检制度</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3</a:t>
            </a:r>
            <a:r>
              <a:rPr lang="zh-CN" altLang="en-US" dirty="0" smtClean="0"/>
              <a:t>、学校要设置单独的隔离观察场所，对发现的发热（ ≥</a:t>
            </a:r>
            <a:r>
              <a:rPr lang="en-US" dirty="0" smtClean="0"/>
              <a:t>37.3</a:t>
            </a:r>
            <a:r>
              <a:rPr lang="zh-CN" altLang="en-US" dirty="0" smtClean="0"/>
              <a:t>℃ ）、咳嗽等不适症状的教职员工和学生，第一时间带到隔离场所进行隔离观察，要安排专人负责，联系家长和当地卫生院、医疗机构进行甄别，对高度怀疑者，要立即上报新冠防治指挥部和教育主管部门，依规进行妥善处置。</a:t>
            </a:r>
          </a:p>
          <a:p>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完善洗手设施</a:t>
            </a:r>
            <a:endParaRPr lang="en-US" altLang="zh-CN" dirty="0" smtClean="0"/>
          </a:p>
          <a:p>
            <a:pPr>
              <a:buNone/>
            </a:pPr>
            <a:r>
              <a:rPr lang="en-US" dirty="0" smtClean="0"/>
              <a:t>  1.</a:t>
            </a:r>
            <a:r>
              <a:rPr lang="zh-CN" altLang="en-US" dirty="0" smtClean="0"/>
              <a:t>根据师生人数，设置足够数量的水龙头，并用流水洗手。</a:t>
            </a:r>
          </a:p>
          <a:p>
            <a:r>
              <a:rPr lang="en-US" dirty="0" smtClean="0"/>
              <a:t>2.</a:t>
            </a:r>
            <a:r>
              <a:rPr lang="zh-CN" altLang="en-US" dirty="0" smtClean="0"/>
              <a:t> 要配备洗手液或者肥皂。</a:t>
            </a:r>
          </a:p>
          <a:p>
            <a:r>
              <a:rPr lang="en-US" altLang="zh-CN" dirty="0" smtClean="0"/>
              <a:t>3.</a:t>
            </a:r>
            <a:r>
              <a:rPr lang="zh-CN" altLang="en-US" dirty="0" smtClean="0"/>
              <a:t>有条件的学校可以配置免洗手凝胶、酒精棉球消毒。</a:t>
            </a:r>
            <a:endParaRPr lang="zh-CN" altLang="en-US" dirty="0"/>
          </a:p>
        </p:txBody>
      </p:sp>
      <p:sp>
        <p:nvSpPr>
          <p:cNvPr id="2" name="标题 1"/>
          <p:cNvSpPr>
            <a:spLocks noGrp="1"/>
          </p:cNvSpPr>
          <p:nvPr>
            <p:ph type="title"/>
          </p:nvPr>
        </p:nvSpPr>
        <p:spPr/>
        <p:txBody>
          <a:bodyPr/>
          <a:lstStyle/>
          <a:p>
            <a:r>
              <a:rPr lang="zh-CN" altLang="en-US" dirty="0" smtClean="0"/>
              <a:t>校园防控措施</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a:t>一</a:t>
            </a:r>
            <a:r>
              <a:rPr lang="zh-CN" altLang="en-US" dirty="0" smtClean="0"/>
              <a:t>、概述</a:t>
            </a:r>
            <a:endParaRPr lang="en-US" altLang="zh-CN" dirty="0" smtClean="0"/>
          </a:p>
          <a:p>
            <a:r>
              <a:rPr lang="zh-CN" altLang="en-US" dirty="0" smtClean="0"/>
              <a:t>二、新冠病毒</a:t>
            </a:r>
            <a:endParaRPr lang="en-US" altLang="zh-CN" dirty="0" smtClean="0"/>
          </a:p>
          <a:p>
            <a:r>
              <a:rPr lang="zh-CN" altLang="en-US" dirty="0" smtClean="0"/>
              <a:t>三、落实晨</a:t>
            </a:r>
            <a:r>
              <a:rPr lang="zh-CN" altLang="en-US" dirty="0"/>
              <a:t>午晚检</a:t>
            </a:r>
            <a:r>
              <a:rPr lang="zh-CN" altLang="en-US" dirty="0" smtClean="0"/>
              <a:t>制度</a:t>
            </a:r>
            <a:endParaRPr lang="en-US" altLang="zh-CN" dirty="0" smtClean="0"/>
          </a:p>
          <a:p>
            <a:r>
              <a:rPr lang="zh-CN" altLang="en-US" dirty="0" smtClean="0"/>
              <a:t>四、做好重点场所</a:t>
            </a:r>
            <a:r>
              <a:rPr lang="zh-CN" altLang="en-US" dirty="0" smtClean="0"/>
              <a:t>消毒</a:t>
            </a:r>
            <a:endParaRPr lang="en-US" altLang="zh-CN" dirty="0" smtClean="0"/>
          </a:p>
          <a:p>
            <a:r>
              <a:rPr lang="zh-CN" altLang="en-US" dirty="0" smtClean="0"/>
              <a:t>五、信息的报送</a:t>
            </a:r>
            <a:endParaRPr lang="zh-CN" altLang="en-US" dirty="0"/>
          </a:p>
        </p:txBody>
      </p:sp>
      <p:sp>
        <p:nvSpPr>
          <p:cNvPr id="2" name="标题 1"/>
          <p:cNvSpPr>
            <a:spLocks noGrp="1"/>
          </p:cNvSpPr>
          <p:nvPr>
            <p:ph type="title"/>
          </p:nvPr>
        </p:nvSpPr>
        <p:spPr/>
        <p:txBody>
          <a:bodyPr/>
          <a:lstStyle/>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a:stretch>
            <a:fillRect/>
          </a:stretch>
        </p:blipFill>
        <p:spPr bwMode="auto">
          <a:xfrm>
            <a:off x="457200" y="1570131"/>
            <a:ext cx="4038600" cy="4347975"/>
          </a:xfrm>
          <a:prstGeom prst="rect">
            <a:avLst/>
          </a:prstGeom>
          <a:noFill/>
          <a:ln w="9525">
            <a:noFill/>
            <a:miter lim="800000"/>
            <a:headEnd/>
            <a:tailEnd/>
          </a:ln>
          <a:effectLst/>
        </p:spPr>
      </p:pic>
      <p:pic>
        <p:nvPicPr>
          <p:cNvPr id="3076" name="Picture 4"/>
          <p:cNvPicPr>
            <a:picLocks noGrp="1" noChangeAspect="1" noChangeArrowheads="1"/>
          </p:cNvPicPr>
          <p:nvPr>
            <p:ph sz="half" idx="2"/>
          </p:nvPr>
        </p:nvPicPr>
        <p:blipFill>
          <a:blip r:embed="rId3"/>
          <a:stretch>
            <a:fillRect/>
          </a:stretch>
        </p:blipFill>
        <p:spPr bwMode="auto">
          <a:xfrm>
            <a:off x="4648200" y="1576613"/>
            <a:ext cx="4038600" cy="4335011"/>
          </a:xfrm>
          <a:prstGeom prst="rect">
            <a:avLst/>
          </a:prstGeom>
          <a:noFill/>
          <a:ln w="9525">
            <a:noFill/>
            <a:miter lim="800000"/>
            <a:headEnd/>
            <a:tailEnd/>
          </a:ln>
          <a:effectLst/>
        </p:spPr>
      </p:pic>
      <p:sp>
        <p:nvSpPr>
          <p:cNvPr id="2" name="标题 1"/>
          <p:cNvSpPr>
            <a:spLocks noGrp="1"/>
          </p:cNvSpPr>
          <p:nvPr>
            <p:ph type="title"/>
          </p:nvPr>
        </p:nvSpPr>
        <p:spPr/>
        <p:txBody>
          <a:bodyPr/>
          <a:lstStyle/>
          <a:p>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0000" lnSpcReduction="20000"/>
          </a:bodyPr>
          <a:lstStyle/>
          <a:p>
            <a:pPr indent="-255905">
              <a:lnSpc>
                <a:spcPct val="150000"/>
              </a:lnSpc>
              <a:defRPr/>
            </a:pPr>
            <a:r>
              <a:rPr lang="zh-CN" altLang="en-US" dirty="0">
                <a:solidFill>
                  <a:srgbClr val="FF0000"/>
                </a:solidFill>
                <a:latin typeface="+mn-ea"/>
              </a:rPr>
              <a:t>消毒剂分类</a:t>
            </a:r>
            <a:r>
              <a:rPr lang="zh-CN" altLang="en-US" dirty="0" smtClean="0">
                <a:solidFill>
                  <a:srgbClr val="FF0000"/>
                </a:solidFill>
                <a:latin typeface="+mn-ea"/>
              </a:rPr>
              <a:t>：</a:t>
            </a:r>
            <a:r>
              <a:rPr lang="zh-CN" altLang="en-US" sz="2000" dirty="0" smtClean="0">
                <a:solidFill>
                  <a:srgbClr val="FF0000"/>
                </a:solidFill>
                <a:latin typeface="+mn-ea"/>
              </a:rPr>
              <a:t>高效灭菌、低效抑菌</a:t>
            </a:r>
            <a:endParaRPr lang="en-US" altLang="zh-CN" sz="2000" dirty="0">
              <a:solidFill>
                <a:srgbClr val="FF0000"/>
              </a:solidFill>
              <a:latin typeface="+mn-ea"/>
            </a:endParaRPr>
          </a:p>
          <a:p>
            <a:pPr indent="-255905">
              <a:lnSpc>
                <a:spcPct val="150000"/>
              </a:lnSpc>
              <a:buFont typeface="Wingdings 3" pitchFamily="18" charset="2"/>
              <a:buNone/>
              <a:defRPr/>
            </a:pPr>
            <a:r>
              <a:rPr lang="zh-CN" altLang="en-US" dirty="0">
                <a:solidFill>
                  <a:srgbClr val="FF0000"/>
                </a:solidFill>
                <a:latin typeface="+mn-ea"/>
              </a:rPr>
              <a:t>  灭菌剂</a:t>
            </a:r>
            <a:r>
              <a:rPr lang="en-US" altLang="zh-CN" dirty="0">
                <a:solidFill>
                  <a:srgbClr val="FF0000"/>
                </a:solidFill>
                <a:latin typeface="+mn-ea"/>
              </a:rPr>
              <a:t>:</a:t>
            </a:r>
            <a:r>
              <a:rPr lang="zh-CN" altLang="en-US" dirty="0">
                <a:solidFill>
                  <a:srgbClr val="FF0000"/>
                </a:solidFill>
                <a:latin typeface="+mn-ea"/>
              </a:rPr>
              <a:t>戊二醛，</a:t>
            </a:r>
            <a:r>
              <a:rPr lang="zh-CN" altLang="en-US" dirty="0" smtClean="0">
                <a:solidFill>
                  <a:srgbClr val="FF0000"/>
                </a:solidFill>
                <a:latin typeface="+mn-ea"/>
              </a:rPr>
              <a:t>甲醛（</a:t>
            </a:r>
            <a:r>
              <a:rPr lang="zh-CN" altLang="en-US" sz="2200" dirty="0"/>
              <a:t>常使用熏蒸法</a:t>
            </a:r>
            <a:r>
              <a:rPr lang="zh-CN" altLang="en-US" dirty="0" smtClean="0">
                <a:latin typeface="+mn-ea"/>
              </a:rPr>
              <a:t>），</a:t>
            </a:r>
            <a:r>
              <a:rPr lang="zh-CN" altLang="en-US" dirty="0" smtClean="0">
                <a:solidFill>
                  <a:srgbClr val="FF0000"/>
                </a:solidFill>
                <a:latin typeface="+mn-ea"/>
              </a:rPr>
              <a:t>环氧乙烷</a:t>
            </a:r>
            <a:r>
              <a:rPr lang="zh-CN" altLang="en-US" dirty="0" smtClean="0">
                <a:latin typeface="+mn-ea"/>
              </a:rPr>
              <a:t>（</a:t>
            </a:r>
            <a:r>
              <a:rPr lang="zh-CN" altLang="en-US" sz="2200" dirty="0"/>
              <a:t>环氧乙烷是一种光谱灭菌剂</a:t>
            </a:r>
            <a:r>
              <a:rPr lang="en-US" altLang="zh-CN" sz="2200" dirty="0"/>
              <a:t>,</a:t>
            </a:r>
            <a:r>
              <a:rPr lang="zh-CN" altLang="en-US" sz="2200" dirty="0"/>
              <a:t>可在常温下杀灭各种微生物</a:t>
            </a:r>
            <a:r>
              <a:rPr lang="en-US" altLang="zh-CN" sz="2200" dirty="0"/>
              <a:t>,</a:t>
            </a:r>
            <a:r>
              <a:rPr lang="zh-CN" altLang="en-US" sz="2200" dirty="0"/>
              <a:t>包括芽孢、结核杆菌、细菌、病毒、真菌等</a:t>
            </a:r>
            <a:r>
              <a:rPr lang="zh-CN" altLang="en-US" dirty="0" smtClean="0">
                <a:latin typeface="+mn-ea"/>
              </a:rPr>
              <a:t>）等</a:t>
            </a:r>
            <a:endParaRPr lang="en-US" altLang="zh-CN" dirty="0">
              <a:latin typeface="+mn-ea"/>
            </a:endParaRPr>
          </a:p>
          <a:p>
            <a:pPr indent="-255905">
              <a:lnSpc>
                <a:spcPct val="150000"/>
              </a:lnSpc>
              <a:buFont typeface="Wingdings 3" pitchFamily="18" charset="2"/>
              <a:buNone/>
              <a:defRPr/>
            </a:pPr>
            <a:r>
              <a:rPr lang="zh-CN" altLang="en-US" dirty="0">
                <a:latin typeface="+mn-ea"/>
              </a:rPr>
              <a:t>  </a:t>
            </a:r>
            <a:r>
              <a:rPr lang="zh-CN" altLang="en-US" dirty="0">
                <a:solidFill>
                  <a:srgbClr val="FF0000"/>
                </a:solidFill>
                <a:latin typeface="+mn-ea"/>
              </a:rPr>
              <a:t>高效消毒剂：含氯</a:t>
            </a:r>
            <a:r>
              <a:rPr lang="zh-CN" altLang="en-US" dirty="0" smtClean="0">
                <a:solidFill>
                  <a:srgbClr val="FF0000"/>
                </a:solidFill>
                <a:latin typeface="+mn-ea"/>
              </a:rPr>
              <a:t>消毒剂</a:t>
            </a:r>
            <a:r>
              <a:rPr lang="zh-CN" altLang="en-US" dirty="0" smtClean="0">
                <a:latin typeface="+mn-ea"/>
              </a:rPr>
              <a:t>（</a:t>
            </a:r>
            <a:r>
              <a:rPr lang="en-US" altLang="zh-CN" sz="2200" dirty="0" smtClean="0">
                <a:latin typeface="+mn-ea"/>
              </a:rPr>
              <a:t>84</a:t>
            </a:r>
            <a:r>
              <a:rPr lang="zh-CN" altLang="en-US" sz="2200" dirty="0" smtClean="0">
                <a:latin typeface="+mn-ea"/>
              </a:rPr>
              <a:t>、漂白粉、漂白精、二氧化氯等</a:t>
            </a:r>
            <a:r>
              <a:rPr lang="zh-CN" altLang="en-US" dirty="0" smtClean="0">
                <a:latin typeface="+mn-ea"/>
              </a:rPr>
              <a:t>），</a:t>
            </a:r>
            <a:r>
              <a:rPr lang="zh-CN" altLang="en-US" dirty="0">
                <a:solidFill>
                  <a:srgbClr val="FF0000"/>
                </a:solidFill>
                <a:latin typeface="+mn-ea"/>
              </a:rPr>
              <a:t>过氧</a:t>
            </a:r>
            <a:r>
              <a:rPr lang="zh-CN" altLang="en-US" dirty="0" smtClean="0">
                <a:solidFill>
                  <a:srgbClr val="FF0000"/>
                </a:solidFill>
                <a:latin typeface="+mn-ea"/>
              </a:rPr>
              <a:t>乙酸</a:t>
            </a:r>
            <a:r>
              <a:rPr lang="zh-CN" altLang="en-US" dirty="0" smtClean="0">
                <a:latin typeface="+mn-ea"/>
              </a:rPr>
              <a:t>（</a:t>
            </a:r>
            <a:r>
              <a:rPr lang="zh-CN" altLang="en-US" sz="2000" dirty="0"/>
              <a:t>过氧乙酸也就是俗称的双氧水</a:t>
            </a:r>
            <a:r>
              <a:rPr lang="en-US" altLang="zh-CN" sz="2000" dirty="0"/>
              <a:t>,</a:t>
            </a:r>
            <a:r>
              <a:rPr lang="zh-CN" altLang="en-US" sz="2000" dirty="0"/>
              <a:t>是碱性消毒剂腐蚀性比</a:t>
            </a:r>
            <a:r>
              <a:rPr lang="zh-CN" altLang="en-US" sz="2000" dirty="0" smtClean="0"/>
              <a:t>较强。是</a:t>
            </a:r>
            <a:r>
              <a:rPr lang="zh-CN" altLang="en-US" sz="2000" dirty="0"/>
              <a:t>一种强氧化剂，可以杀灭大肠杆菌、金黄色葡萄球菌、白色念珠菌、白色葡萄球菌等细菌和真菌</a:t>
            </a:r>
            <a:r>
              <a:rPr lang="zh-CN" altLang="en-US" dirty="0" smtClean="0">
                <a:latin typeface="+mn-ea"/>
              </a:rPr>
              <a:t>），</a:t>
            </a:r>
            <a:r>
              <a:rPr lang="zh-CN" altLang="en-US" dirty="0">
                <a:solidFill>
                  <a:srgbClr val="FF0000"/>
                </a:solidFill>
                <a:latin typeface="+mn-ea"/>
              </a:rPr>
              <a:t>过氧化氢等</a:t>
            </a:r>
            <a:endParaRPr lang="en-US" altLang="zh-CN" dirty="0">
              <a:solidFill>
                <a:srgbClr val="FF0000"/>
              </a:solidFill>
              <a:latin typeface="+mn-ea"/>
            </a:endParaRPr>
          </a:p>
          <a:p>
            <a:pPr indent="-255905">
              <a:lnSpc>
                <a:spcPct val="150000"/>
              </a:lnSpc>
              <a:buFont typeface="Wingdings 3" pitchFamily="18" charset="2"/>
              <a:buNone/>
              <a:defRPr/>
            </a:pPr>
            <a:r>
              <a:rPr lang="zh-CN" altLang="en-US" dirty="0">
                <a:latin typeface="+mn-ea"/>
              </a:rPr>
              <a:t>  </a:t>
            </a:r>
            <a:r>
              <a:rPr lang="zh-CN" altLang="en-US" dirty="0">
                <a:solidFill>
                  <a:srgbClr val="FF0000"/>
                </a:solidFill>
                <a:latin typeface="+mn-ea"/>
              </a:rPr>
              <a:t>中效消毒剂：</a:t>
            </a:r>
            <a:r>
              <a:rPr lang="zh-CN" altLang="en-US" dirty="0" smtClean="0">
                <a:solidFill>
                  <a:srgbClr val="FF0000"/>
                </a:solidFill>
                <a:latin typeface="+mn-ea"/>
              </a:rPr>
              <a:t>酒精</a:t>
            </a:r>
            <a:r>
              <a:rPr lang="zh-CN" altLang="en-US" dirty="0" smtClean="0">
                <a:latin typeface="+mn-ea"/>
              </a:rPr>
              <a:t>（</a:t>
            </a:r>
            <a:r>
              <a:rPr lang="zh-CN" altLang="en-US" sz="2200" dirty="0"/>
              <a:t>杀菌作用较快，消毒效果可靠，对人刺激性小，无毒，对物品无损害，</a:t>
            </a:r>
            <a:r>
              <a:rPr lang="zh-CN" altLang="en-US" sz="2200" dirty="0" smtClean="0"/>
              <a:t>适用于</a:t>
            </a:r>
            <a:r>
              <a:rPr lang="zh-CN" altLang="en-US" sz="2200" dirty="0"/>
              <a:t>一般物体表面消毒，手和皮肤的消毒。 </a:t>
            </a:r>
            <a:r>
              <a:rPr lang="zh-CN" altLang="en-US" dirty="0" smtClean="0">
                <a:latin typeface="+mn-ea"/>
              </a:rPr>
              <a:t>）、</a:t>
            </a:r>
            <a:r>
              <a:rPr lang="zh-CN" altLang="en-US" dirty="0">
                <a:solidFill>
                  <a:srgbClr val="FF0000"/>
                </a:solidFill>
                <a:latin typeface="+mn-ea"/>
              </a:rPr>
              <a:t>碘伏等</a:t>
            </a:r>
            <a:endParaRPr lang="en-US" altLang="zh-CN" dirty="0">
              <a:solidFill>
                <a:srgbClr val="FF0000"/>
              </a:solidFill>
              <a:latin typeface="+mn-ea"/>
            </a:endParaRPr>
          </a:p>
          <a:p>
            <a:pPr indent="-255905">
              <a:lnSpc>
                <a:spcPct val="150000"/>
              </a:lnSpc>
              <a:buFont typeface="Wingdings 3" pitchFamily="18" charset="2"/>
              <a:buNone/>
              <a:defRPr/>
            </a:pPr>
            <a:r>
              <a:rPr lang="zh-CN" altLang="en-US" dirty="0">
                <a:solidFill>
                  <a:srgbClr val="FF0000"/>
                </a:solidFill>
                <a:latin typeface="+mn-ea"/>
              </a:rPr>
              <a:t>  低效消毒剂：氯已</a:t>
            </a:r>
            <a:r>
              <a:rPr lang="zh-CN" altLang="en-US" dirty="0" smtClean="0">
                <a:solidFill>
                  <a:srgbClr val="FF0000"/>
                </a:solidFill>
                <a:latin typeface="+mn-ea"/>
              </a:rPr>
              <a:t>定</a:t>
            </a:r>
            <a:r>
              <a:rPr lang="zh-CN" altLang="en-US" dirty="0" smtClean="0">
                <a:latin typeface="+mn-ea"/>
              </a:rPr>
              <a:t>（</a:t>
            </a:r>
            <a:r>
              <a:rPr lang="zh-CN" altLang="en-US" sz="2200" dirty="0" smtClean="0"/>
              <a:t>洗</a:t>
            </a:r>
            <a:r>
              <a:rPr lang="zh-CN" altLang="en-US" sz="2200" dirty="0"/>
              <a:t>液或霜剂的成分，用皮肤或伤口的消毒和</a:t>
            </a:r>
            <a:r>
              <a:rPr lang="zh-CN" altLang="en-US" sz="2200" dirty="0" smtClean="0"/>
              <a:t>清洗</a:t>
            </a:r>
            <a:r>
              <a:rPr lang="zh-CN" altLang="en-US" dirty="0">
                <a:solidFill>
                  <a:srgbClr val="00B0F0"/>
                </a:solidFill>
                <a:latin typeface="+mn-ea"/>
              </a:rPr>
              <a:t>）</a:t>
            </a:r>
            <a:r>
              <a:rPr lang="zh-CN" altLang="en-US" dirty="0" smtClean="0">
                <a:solidFill>
                  <a:srgbClr val="00B0F0"/>
                </a:solidFill>
                <a:latin typeface="+mn-ea"/>
              </a:rPr>
              <a:t>（</a:t>
            </a:r>
            <a:r>
              <a:rPr lang="zh-CN" altLang="en-US" dirty="0">
                <a:solidFill>
                  <a:srgbClr val="00B0F0"/>
                </a:solidFill>
                <a:latin typeface="+mn-ea"/>
              </a:rPr>
              <a:t>无效）</a:t>
            </a:r>
            <a:r>
              <a:rPr lang="zh-CN" altLang="en-US" dirty="0">
                <a:latin typeface="+mn-ea"/>
              </a:rPr>
              <a:t>、</a:t>
            </a:r>
            <a:r>
              <a:rPr lang="zh-CN" altLang="en-US" dirty="0">
                <a:solidFill>
                  <a:srgbClr val="FF0000"/>
                </a:solidFill>
                <a:latin typeface="+mn-ea"/>
              </a:rPr>
              <a:t>季铵盐</a:t>
            </a:r>
            <a:r>
              <a:rPr lang="zh-CN" altLang="en-US" dirty="0" smtClean="0">
                <a:solidFill>
                  <a:srgbClr val="FF0000"/>
                </a:solidFill>
                <a:latin typeface="+mn-ea"/>
              </a:rPr>
              <a:t>类</a:t>
            </a:r>
            <a:r>
              <a:rPr lang="zh-CN" altLang="en-US" sz="2500" dirty="0" smtClean="0">
                <a:latin typeface="+mn-ea"/>
              </a:rPr>
              <a:t>（</a:t>
            </a:r>
            <a:r>
              <a:rPr lang="zh-CN" altLang="en-US" sz="2200" dirty="0"/>
              <a:t>洁尔灭</a:t>
            </a:r>
            <a:r>
              <a:rPr lang="en-US" altLang="zh-CN" sz="2200" dirty="0"/>
              <a:t>(</a:t>
            </a:r>
            <a:r>
              <a:rPr lang="zh-CN" altLang="en-US" sz="2200" dirty="0"/>
              <a:t>苯扎氯铵</a:t>
            </a:r>
            <a:r>
              <a:rPr lang="en-US" altLang="zh-CN" sz="2200" dirty="0"/>
              <a:t>)</a:t>
            </a:r>
            <a:r>
              <a:rPr lang="zh-CN" altLang="en-US" sz="2200" dirty="0"/>
              <a:t>、新洁尔灭</a:t>
            </a:r>
            <a:r>
              <a:rPr lang="en-US" altLang="zh-CN" sz="2200" dirty="0"/>
              <a:t>(</a:t>
            </a:r>
            <a:r>
              <a:rPr lang="zh-CN" altLang="en-US" sz="2200" dirty="0"/>
              <a:t>苯扎溴铵</a:t>
            </a:r>
            <a:r>
              <a:rPr lang="en-US" altLang="zh-CN" sz="2200" dirty="0" smtClean="0"/>
              <a:t>)</a:t>
            </a:r>
            <a:r>
              <a:rPr lang="zh-CN" altLang="en-US" sz="2200" dirty="0"/>
              <a:t>属于低效消毒剂</a:t>
            </a:r>
            <a:r>
              <a:rPr lang="zh-CN" altLang="en-US" sz="2500" dirty="0"/>
              <a:t>。 </a:t>
            </a:r>
            <a:r>
              <a:rPr lang="zh-CN" altLang="en-US" sz="2500" dirty="0" smtClean="0">
                <a:latin typeface="+mn-ea"/>
              </a:rPr>
              <a:t>）</a:t>
            </a:r>
            <a:r>
              <a:rPr lang="zh-CN" altLang="en-US" dirty="0" smtClean="0">
                <a:latin typeface="+mn-ea"/>
              </a:rPr>
              <a:t>等</a:t>
            </a:r>
            <a:r>
              <a:rPr lang="zh-CN" altLang="en-US" dirty="0">
                <a:latin typeface="+mn-ea"/>
              </a:rPr>
              <a:t>（不推荐）</a:t>
            </a:r>
            <a:endParaRPr lang="en-US" altLang="zh-CN" dirty="0">
              <a:latin typeface="+mn-ea"/>
            </a:endParaRPr>
          </a:p>
          <a:p>
            <a:endParaRPr lang="zh-CN" altLang="en-US" dirty="0"/>
          </a:p>
        </p:txBody>
      </p:sp>
      <p:sp>
        <p:nvSpPr>
          <p:cNvPr id="2" name="标题 1"/>
          <p:cNvSpPr>
            <a:spLocks noGrp="1"/>
          </p:cNvSpPr>
          <p:nvPr>
            <p:ph type="title"/>
          </p:nvPr>
        </p:nvSpPr>
        <p:spPr/>
        <p:txBody>
          <a:bodyPr/>
          <a:lstStyle/>
          <a:p>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dirty="0" smtClean="0"/>
              <a:t/>
            </a:r>
            <a:br>
              <a:rPr lang="en-US" dirty="0" smtClean="0"/>
            </a:br>
            <a:r>
              <a:rPr lang="en-US" dirty="0" smtClean="0"/>
              <a:t>1</a:t>
            </a:r>
            <a:r>
              <a:rPr lang="zh-CN" altLang="en-US" dirty="0" smtClean="0"/>
              <a:t>、地面用有效氣含量为</a:t>
            </a:r>
            <a:r>
              <a:rPr lang="en-US" dirty="0" smtClean="0"/>
              <a:t>500 mg/L</a:t>
            </a:r>
            <a:r>
              <a:rPr lang="zh-CN" altLang="en-US" dirty="0" smtClean="0"/>
              <a:t>的消毒剂拖地，</a:t>
            </a:r>
            <a:r>
              <a:rPr lang="en-US" dirty="0" smtClean="0"/>
              <a:t>30</a:t>
            </a:r>
            <a:r>
              <a:rPr lang="zh-CN" altLang="en-US" dirty="0" smtClean="0"/>
              <a:t>分钟后再用清水拖地，每天两次。 </a:t>
            </a:r>
            <a:r>
              <a:rPr lang="en-US" dirty="0" smtClean="0"/>
              <a:t/>
            </a:r>
            <a:br>
              <a:rPr lang="en-US" dirty="0" smtClean="0"/>
            </a:br>
            <a:r>
              <a:rPr lang="zh-CN" altLang="en-US" dirty="0" smtClean="0"/>
              <a:t> </a:t>
            </a:r>
            <a:endParaRPr lang="en-US" altLang="zh-CN" dirty="0" smtClean="0"/>
          </a:p>
          <a:p>
            <a:r>
              <a:rPr lang="en-US" altLang="zh-CN" dirty="0" smtClean="0"/>
              <a:t>2</a:t>
            </a:r>
            <a:r>
              <a:rPr lang="zh-CN" altLang="en-US" dirty="0" smtClean="0"/>
              <a:t>、桌、椅、门把手、楼梯扶手等物休表面</a:t>
            </a:r>
            <a:r>
              <a:rPr lang="en-US" dirty="0" smtClean="0"/>
              <a:t>75%</a:t>
            </a:r>
            <a:r>
              <a:rPr lang="zh-CN" altLang="en-US" dirty="0" smtClean="0"/>
              <a:t>的酒精擦拭，也可用</a:t>
            </a:r>
            <a:r>
              <a:rPr lang="en-US" dirty="0" smtClean="0"/>
              <a:t>500 mg/L</a:t>
            </a:r>
            <a:r>
              <a:rPr lang="zh-CN" altLang="en-US" dirty="0" smtClean="0"/>
              <a:t>含氯消毒剂进行喷酒或擦拭消毒，作用</a:t>
            </a:r>
            <a:r>
              <a:rPr lang="en-US" dirty="0" smtClean="0"/>
              <a:t>15-30</a:t>
            </a:r>
            <a:r>
              <a:rPr lang="zh-CN" altLang="en-US" dirty="0" smtClean="0"/>
              <a:t>分钟后用清水擦拭，每天两到三次</a:t>
            </a:r>
            <a:r>
              <a:rPr lang="en-US" dirty="0" smtClean="0"/>
              <a:t>(</a:t>
            </a:r>
            <a:r>
              <a:rPr lang="zh-CN" altLang="en-US" dirty="0" smtClean="0"/>
              <a:t>氯已定除外</a:t>
            </a:r>
            <a:r>
              <a:rPr lang="en-US" dirty="0" smtClean="0"/>
              <a:t>)</a:t>
            </a:r>
            <a:r>
              <a:rPr lang="zh-CN" altLang="en-US" dirty="0" smtClean="0"/>
              <a:t>。</a:t>
            </a:r>
            <a:endParaRPr lang="zh-CN" altLang="en-US" dirty="0"/>
          </a:p>
        </p:txBody>
      </p:sp>
      <p:sp>
        <p:nvSpPr>
          <p:cNvPr id="2" name="标题 1"/>
          <p:cNvSpPr>
            <a:spLocks noGrp="1"/>
          </p:cNvSpPr>
          <p:nvPr>
            <p:ph type="title"/>
          </p:nvPr>
        </p:nvSpPr>
        <p:spPr/>
        <p:txBody>
          <a:bodyPr/>
          <a:lstStyle/>
          <a:p>
            <a:r>
              <a:rPr lang="zh-CN" altLang="en-US" dirty="0" smtClean="0"/>
              <a:t>消毒</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en-US" altLang="zh-CN" dirty="0" smtClean="0"/>
              <a:t>3</a:t>
            </a:r>
            <a:r>
              <a:rPr lang="zh-CN" altLang="en-US" dirty="0" smtClean="0"/>
              <a:t>、对厕所、垃圾桶、下水道口等重污染区使用有效氯含量为</a:t>
            </a:r>
            <a:r>
              <a:rPr lang="en-US" dirty="0" smtClean="0"/>
              <a:t>500</a:t>
            </a:r>
            <a:r>
              <a:rPr lang="en-US" altLang="zh-CN" dirty="0" smtClean="0"/>
              <a:t>--1000</a:t>
            </a:r>
            <a:r>
              <a:rPr lang="en-US" dirty="0" smtClean="0"/>
              <a:t>mg/L</a:t>
            </a:r>
            <a:r>
              <a:rPr lang="zh-CN" altLang="en-US" dirty="0" smtClean="0"/>
              <a:t>的消毒液喷酒或擦拭。洁具一用一清洗一消毒。</a:t>
            </a:r>
            <a:endParaRPr lang="en-US" altLang="zh-CN" dirty="0" smtClean="0"/>
          </a:p>
          <a:p>
            <a:pPr lvl="0"/>
            <a:endParaRPr lang="en-US" altLang="zh-CN" dirty="0" smtClean="0"/>
          </a:p>
          <a:p>
            <a:pPr lvl="0"/>
            <a:r>
              <a:rPr lang="en-US" altLang="zh-CN" dirty="0" smtClean="0"/>
              <a:t>4</a:t>
            </a:r>
            <a:r>
              <a:rPr lang="zh-CN" altLang="en-US" dirty="0" smtClean="0"/>
              <a:t>、含氯消毒剂是强氧化剂（</a:t>
            </a:r>
            <a:r>
              <a:rPr lang="en-US" dirty="0" smtClean="0"/>
              <a:t> 84</a:t>
            </a:r>
            <a:r>
              <a:rPr lang="zh-CN" altLang="en-US" dirty="0" smtClean="0"/>
              <a:t>消毒液对棉、金属等有腐蚀性），在配制时要带橡胶手套。要在没有人的情况下才进行消毒。消毒</a:t>
            </a:r>
            <a:r>
              <a:rPr lang="en-US" altLang="zh-CN" dirty="0" smtClean="0"/>
              <a:t>30</a:t>
            </a:r>
            <a:r>
              <a:rPr lang="zh-CN" altLang="en-US" dirty="0" smtClean="0"/>
              <a:t>分钟后要及时清除残余消毒剂。</a:t>
            </a:r>
          </a:p>
          <a:p>
            <a:endParaRPr lang="zh-CN" altLang="en-US" dirty="0"/>
          </a:p>
        </p:txBody>
      </p:sp>
      <p:sp>
        <p:nvSpPr>
          <p:cNvPr id="2" name="标题 1"/>
          <p:cNvSpPr>
            <a:spLocks noGrp="1"/>
          </p:cNvSpPr>
          <p:nvPr>
            <p:ph type="title"/>
          </p:nvPr>
        </p:nvSpPr>
        <p:spPr/>
        <p:txBody>
          <a:bodyPr/>
          <a:lstStyle/>
          <a:p>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sz="half" idx="1"/>
          </p:nvPr>
        </p:nvPicPr>
        <p:blipFill>
          <a:blip r:embed="rId2" cstate="print"/>
          <a:stretch>
            <a:fillRect/>
          </a:stretch>
        </p:blipFill>
        <p:spPr bwMode="auto">
          <a:xfrm>
            <a:off x="779264" y="1481138"/>
            <a:ext cx="3394471" cy="4525962"/>
          </a:xfrm>
          <a:prstGeom prst="rect">
            <a:avLst/>
          </a:prstGeom>
          <a:noFill/>
          <a:ln w="9525">
            <a:noFill/>
            <a:miter lim="800000"/>
            <a:headEnd/>
            <a:tailEnd/>
          </a:ln>
          <a:effectLst/>
        </p:spPr>
      </p:pic>
      <p:pic>
        <p:nvPicPr>
          <p:cNvPr id="6" name="Picture 2"/>
          <p:cNvPicPr>
            <a:picLocks noGrp="1" noChangeAspect="1" noChangeArrowheads="1"/>
          </p:cNvPicPr>
          <p:nvPr>
            <p:ph sz="half" idx="2"/>
          </p:nvPr>
        </p:nvPicPr>
        <p:blipFill>
          <a:blip r:embed="rId3"/>
          <a:stretch>
            <a:fillRect/>
          </a:stretch>
        </p:blipFill>
        <p:spPr bwMode="auto">
          <a:xfrm>
            <a:off x="4650701" y="1481138"/>
            <a:ext cx="4033598" cy="4525962"/>
          </a:xfrm>
          <a:prstGeom prst="rect">
            <a:avLst/>
          </a:prstGeom>
          <a:noFill/>
          <a:ln w="9525">
            <a:noFill/>
            <a:miter lim="800000"/>
            <a:headEnd/>
            <a:tailEnd/>
          </a:ln>
          <a:effectLst/>
        </p:spPr>
      </p:pic>
      <p:sp>
        <p:nvSpPr>
          <p:cNvPr id="2" name="标题 1"/>
          <p:cNvSpPr>
            <a:spLocks noGrp="1"/>
          </p:cNvSpPr>
          <p:nvPr>
            <p:ph type="title"/>
          </p:nvPr>
        </p:nvSpPr>
        <p:spPr/>
        <p:txBody>
          <a:bodyPr/>
          <a:lstStyle/>
          <a:p>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文本占位符 2"/>
          <p:cNvSpPr>
            <a:spLocks noGrp="1"/>
          </p:cNvSpPr>
          <p:nvPr>
            <p:ph type="body" idx="1"/>
          </p:nvPr>
        </p:nvSpPr>
        <p:spPr/>
        <p:txBody>
          <a:bodyPr/>
          <a:lstStyle/>
          <a:p>
            <a:endParaRPr lang="zh-CN" altLang="en-US"/>
          </a:p>
        </p:txBody>
      </p:sp>
      <p:sp>
        <p:nvSpPr>
          <p:cNvPr id="4" name="文本占位符 3"/>
          <p:cNvSpPr>
            <a:spLocks noGrp="1"/>
          </p:cNvSpPr>
          <p:nvPr>
            <p:ph type="body" sz="half" idx="3"/>
          </p:nvPr>
        </p:nvSpPr>
        <p:spPr/>
        <p:txBody>
          <a:bodyPr/>
          <a:lstStyle/>
          <a:p>
            <a:endParaRPr lang="zh-CN" altLang="en-US"/>
          </a:p>
        </p:txBody>
      </p:sp>
      <p:pic>
        <p:nvPicPr>
          <p:cNvPr id="1026" name="Picture 2"/>
          <p:cNvPicPr>
            <a:picLocks noGrp="1" noChangeAspect="1" noChangeArrowheads="1"/>
          </p:cNvPicPr>
          <p:nvPr>
            <p:ph sz="quarter" idx="2"/>
          </p:nvPr>
        </p:nvPicPr>
        <p:blipFill>
          <a:blip r:embed="rId2"/>
          <a:srcRect/>
          <a:stretch>
            <a:fillRect/>
          </a:stretch>
        </p:blipFill>
        <p:spPr bwMode="auto">
          <a:xfrm>
            <a:off x="785786" y="1500174"/>
            <a:ext cx="3568102" cy="4786346"/>
          </a:xfrm>
          <a:prstGeom prst="rect">
            <a:avLst/>
          </a:prstGeom>
          <a:noFill/>
          <a:ln w="9525">
            <a:noFill/>
            <a:miter lim="800000"/>
            <a:headEnd/>
            <a:tailEnd/>
          </a:ln>
          <a:effectLst/>
        </p:spPr>
      </p:pic>
      <p:pic>
        <p:nvPicPr>
          <p:cNvPr id="1027" name="Picture 3"/>
          <p:cNvPicPr>
            <a:picLocks noGrp="1" noChangeAspect="1" noChangeArrowheads="1"/>
          </p:cNvPicPr>
          <p:nvPr>
            <p:ph sz="quarter" idx="4"/>
          </p:nvPr>
        </p:nvPicPr>
        <p:blipFill>
          <a:blip r:embed="rId3"/>
          <a:srcRect/>
          <a:stretch>
            <a:fillRect/>
          </a:stretch>
        </p:blipFill>
        <p:spPr bwMode="auto">
          <a:xfrm>
            <a:off x="4645025" y="1505746"/>
            <a:ext cx="4041775" cy="4637897"/>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r>
              <a:rPr lang="zh-CN" altLang="en-US" dirty="0" smtClean="0"/>
              <a:t>消毒液配比：</a:t>
            </a:r>
            <a:endParaRPr lang="en-US" altLang="zh-CN" dirty="0" smtClean="0"/>
          </a:p>
          <a:p>
            <a:r>
              <a:rPr lang="en-US" altLang="zh-CN" sz="2400" dirty="0" smtClean="0"/>
              <a:t>84</a:t>
            </a:r>
            <a:r>
              <a:rPr lang="zh-CN" altLang="en-US" sz="2400" dirty="0" smtClean="0"/>
              <a:t>消毒液浓度为</a:t>
            </a:r>
            <a:r>
              <a:rPr lang="en-US" altLang="zh-CN" sz="2400" dirty="0" smtClean="0"/>
              <a:t>5g%</a:t>
            </a:r>
            <a:r>
              <a:rPr lang="zh-CN" altLang="en-US" sz="2400" dirty="0" smtClean="0"/>
              <a:t>，即为</a:t>
            </a:r>
            <a:r>
              <a:rPr lang="en-US" altLang="zh-CN" sz="2400" dirty="0" smtClean="0"/>
              <a:t>5g/100ml(5000mg/100ml)</a:t>
            </a:r>
          </a:p>
          <a:p>
            <a:r>
              <a:rPr lang="zh-CN" altLang="en-US" sz="2400" dirty="0" smtClean="0"/>
              <a:t>                                按每升计算即为：</a:t>
            </a:r>
            <a:r>
              <a:rPr lang="en-US" altLang="zh-CN" sz="2400" dirty="0" smtClean="0"/>
              <a:t>50000mg/L</a:t>
            </a:r>
          </a:p>
          <a:p>
            <a:endParaRPr lang="en-US" altLang="zh-CN" sz="2400" dirty="0" smtClean="0"/>
          </a:p>
          <a:p>
            <a:r>
              <a:rPr lang="en-US" altLang="zh-CN" sz="2400" dirty="0" smtClean="0"/>
              <a:t>1</a:t>
            </a:r>
            <a:r>
              <a:rPr lang="zh-CN" altLang="en-US" sz="2400" dirty="0" smtClean="0"/>
              <a:t>、需要</a:t>
            </a:r>
            <a:r>
              <a:rPr lang="en-US" altLang="zh-CN" sz="2400" dirty="0" smtClean="0"/>
              <a:t>1000mg/L</a:t>
            </a:r>
            <a:r>
              <a:rPr lang="zh-CN" altLang="en-US" sz="2400" dirty="0" smtClean="0"/>
              <a:t>，要稀释</a:t>
            </a:r>
            <a:r>
              <a:rPr lang="en-US" altLang="zh-CN" sz="2400" dirty="0" smtClean="0"/>
              <a:t>50</a:t>
            </a:r>
            <a:r>
              <a:rPr lang="zh-CN" altLang="en-US" sz="2400" dirty="0" smtClean="0"/>
              <a:t>倍，即</a:t>
            </a:r>
            <a:r>
              <a:rPr lang="en-US" altLang="zh-CN" sz="2400" dirty="0" smtClean="0"/>
              <a:t>1</a:t>
            </a:r>
            <a:r>
              <a:rPr lang="zh-CN" altLang="en-US" sz="2400" dirty="0" smtClean="0"/>
              <a:t>份原液兑</a:t>
            </a:r>
            <a:r>
              <a:rPr lang="en-US" altLang="zh-CN" sz="2400" dirty="0" smtClean="0"/>
              <a:t>49</a:t>
            </a:r>
            <a:r>
              <a:rPr lang="zh-CN" altLang="en-US" sz="2400" dirty="0" smtClean="0"/>
              <a:t>份水。                                 </a:t>
            </a:r>
            <a:endParaRPr lang="en-US" altLang="zh-CN" sz="2400" dirty="0" smtClean="0"/>
          </a:p>
          <a:p>
            <a:r>
              <a:rPr lang="en-US" altLang="zh-CN" sz="2400" dirty="0"/>
              <a:t> </a:t>
            </a:r>
            <a:r>
              <a:rPr lang="en-US" altLang="zh-CN" sz="2400" dirty="0" smtClean="0"/>
              <a:t>                              </a:t>
            </a:r>
            <a:r>
              <a:rPr lang="zh-CN" altLang="en-US" sz="2400" dirty="0" smtClean="0"/>
              <a:t>一瓶</a:t>
            </a:r>
            <a:r>
              <a:rPr lang="en-US" altLang="zh-CN" sz="2400" dirty="0" smtClean="0"/>
              <a:t>84  ------0.5L</a:t>
            </a:r>
            <a:r>
              <a:rPr lang="zh-CN" altLang="en-US" sz="2400" dirty="0" smtClean="0"/>
              <a:t>大约兑</a:t>
            </a:r>
            <a:r>
              <a:rPr lang="en-US" altLang="zh-CN" sz="2400" dirty="0" smtClean="0"/>
              <a:t>25</a:t>
            </a:r>
            <a:r>
              <a:rPr lang="zh-CN" altLang="en-US" sz="2400" dirty="0" smtClean="0"/>
              <a:t>公斤水。</a:t>
            </a:r>
            <a:endParaRPr lang="en-US" altLang="zh-CN" sz="2400" dirty="0" smtClean="0"/>
          </a:p>
          <a:p>
            <a:endParaRPr lang="en-US" altLang="zh-CN" sz="2400" dirty="0" smtClean="0"/>
          </a:p>
          <a:p>
            <a:r>
              <a:rPr lang="en-US" altLang="zh-CN" sz="2400" dirty="0" smtClean="0"/>
              <a:t>2</a:t>
            </a:r>
            <a:r>
              <a:rPr lang="zh-CN" altLang="en-US" sz="2400" dirty="0" smtClean="0"/>
              <a:t>、需要</a:t>
            </a:r>
            <a:r>
              <a:rPr lang="en-US" altLang="zh-CN" sz="2400" dirty="0" smtClean="0"/>
              <a:t>500mg/L</a:t>
            </a:r>
            <a:r>
              <a:rPr lang="zh-CN" altLang="en-US" sz="2400" dirty="0" smtClean="0"/>
              <a:t>，要稀释</a:t>
            </a:r>
            <a:r>
              <a:rPr lang="en-US" altLang="zh-CN" sz="2400" dirty="0" smtClean="0"/>
              <a:t>100</a:t>
            </a:r>
            <a:r>
              <a:rPr lang="zh-CN" altLang="en-US" sz="2400" dirty="0" smtClean="0"/>
              <a:t>倍，即</a:t>
            </a:r>
            <a:r>
              <a:rPr lang="en-US" altLang="zh-CN" sz="2400" dirty="0" smtClean="0"/>
              <a:t>1</a:t>
            </a:r>
            <a:r>
              <a:rPr lang="zh-CN" altLang="en-US" sz="2400" dirty="0" smtClean="0"/>
              <a:t>份原液兑</a:t>
            </a:r>
            <a:r>
              <a:rPr lang="en-US" altLang="zh-CN" sz="2400" dirty="0" smtClean="0"/>
              <a:t>99</a:t>
            </a:r>
            <a:r>
              <a:rPr lang="zh-CN" altLang="en-US" sz="2400" dirty="0" smtClean="0"/>
              <a:t>份水。</a:t>
            </a:r>
            <a:endParaRPr lang="en-US" altLang="zh-CN" sz="2400" dirty="0" smtClean="0"/>
          </a:p>
          <a:p>
            <a:r>
              <a:rPr lang="en-US" altLang="zh-CN" sz="2400" dirty="0"/>
              <a:t> </a:t>
            </a:r>
            <a:r>
              <a:rPr lang="en-US" altLang="zh-CN" sz="2400" dirty="0" smtClean="0"/>
              <a:t>                            </a:t>
            </a:r>
            <a:r>
              <a:rPr lang="zh-CN" altLang="en-US" sz="2400" dirty="0" smtClean="0"/>
              <a:t>一瓶</a:t>
            </a:r>
            <a:r>
              <a:rPr lang="en-US" altLang="zh-CN" sz="2400" dirty="0" smtClean="0"/>
              <a:t>84  ------0.5L</a:t>
            </a:r>
            <a:r>
              <a:rPr lang="zh-CN" altLang="en-US" sz="2400" dirty="0" smtClean="0"/>
              <a:t>大约兑</a:t>
            </a:r>
            <a:r>
              <a:rPr lang="en-US" altLang="zh-CN" sz="2400" dirty="0" smtClean="0"/>
              <a:t>50</a:t>
            </a:r>
            <a:r>
              <a:rPr lang="zh-CN" altLang="en-US" sz="2400" dirty="0" smtClean="0"/>
              <a:t>公斤水。</a:t>
            </a:r>
            <a:endParaRPr lang="en-US" altLang="zh-CN" sz="2400" dirty="0" smtClean="0"/>
          </a:p>
          <a:p>
            <a:pPr>
              <a:buNone/>
            </a:pPr>
            <a:r>
              <a:rPr lang="en-US" altLang="zh-CN" sz="2400" dirty="0" smtClean="0"/>
              <a:t>   </a:t>
            </a:r>
          </a:p>
          <a:p>
            <a:pPr>
              <a:buNone/>
            </a:pPr>
            <a:r>
              <a:rPr lang="en-US" altLang="zh-CN" sz="2400" dirty="0" smtClean="0"/>
              <a:t> 3</a:t>
            </a:r>
            <a:r>
              <a:rPr lang="zh-CN" altLang="en-US" sz="2400" dirty="0" smtClean="0"/>
              <a:t>、需要</a:t>
            </a:r>
            <a:r>
              <a:rPr lang="en-US" altLang="zh-CN" sz="2400" dirty="0" smtClean="0"/>
              <a:t>250mg/L</a:t>
            </a:r>
            <a:r>
              <a:rPr lang="zh-CN" altLang="en-US" sz="2400" dirty="0" smtClean="0"/>
              <a:t>，要稀释</a:t>
            </a:r>
            <a:r>
              <a:rPr lang="en-US" altLang="zh-CN" sz="2400" dirty="0" smtClean="0"/>
              <a:t>200</a:t>
            </a:r>
            <a:r>
              <a:rPr lang="zh-CN" altLang="en-US" sz="2400" dirty="0" smtClean="0"/>
              <a:t>倍，即</a:t>
            </a:r>
            <a:r>
              <a:rPr lang="en-US" altLang="zh-CN" sz="2400" dirty="0" smtClean="0"/>
              <a:t>1</a:t>
            </a:r>
            <a:r>
              <a:rPr lang="zh-CN" altLang="en-US" sz="2400" dirty="0" smtClean="0"/>
              <a:t>份原液兑</a:t>
            </a:r>
            <a:r>
              <a:rPr lang="en-US" altLang="zh-CN" sz="2400" dirty="0" smtClean="0"/>
              <a:t>199</a:t>
            </a:r>
            <a:r>
              <a:rPr lang="zh-CN" altLang="en-US" sz="2400" dirty="0" smtClean="0"/>
              <a:t>份水。                         </a:t>
            </a:r>
            <a:endParaRPr lang="en-US" altLang="zh-CN" sz="2400" dirty="0" smtClean="0"/>
          </a:p>
          <a:p>
            <a:pPr>
              <a:buNone/>
            </a:pPr>
            <a:r>
              <a:rPr lang="en-US" altLang="zh-CN" sz="2400" dirty="0"/>
              <a:t> </a:t>
            </a:r>
            <a:r>
              <a:rPr lang="en-US" altLang="zh-CN" sz="2400" dirty="0" smtClean="0"/>
              <a:t>                              </a:t>
            </a:r>
            <a:r>
              <a:rPr lang="zh-CN" altLang="en-US" sz="2400" dirty="0" smtClean="0"/>
              <a:t>一瓶</a:t>
            </a:r>
            <a:r>
              <a:rPr lang="en-US" altLang="zh-CN" sz="2400" dirty="0" smtClean="0"/>
              <a:t>84  ------0.5L</a:t>
            </a:r>
            <a:r>
              <a:rPr lang="zh-CN" altLang="en-US" sz="2400" dirty="0" smtClean="0"/>
              <a:t>大约兑</a:t>
            </a:r>
            <a:r>
              <a:rPr lang="en-US" altLang="zh-CN" sz="2400" dirty="0" smtClean="0"/>
              <a:t>100</a:t>
            </a:r>
            <a:r>
              <a:rPr lang="zh-CN" altLang="en-US" sz="2400" dirty="0" smtClean="0"/>
              <a:t>公斤水。</a:t>
            </a:r>
            <a:endParaRPr lang="en-US" altLang="zh-CN" sz="2400" dirty="0" smtClean="0"/>
          </a:p>
        </p:txBody>
      </p:sp>
      <p:sp>
        <p:nvSpPr>
          <p:cNvPr id="2" name="标题 1"/>
          <p:cNvSpPr>
            <a:spLocks noGrp="1"/>
          </p:cNvSpPr>
          <p:nvPr>
            <p:ph type="title"/>
          </p:nvPr>
        </p:nvSpPr>
        <p:spPr/>
        <p:txBody>
          <a:bodyPr/>
          <a:lstStyle/>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smtClean="0"/>
              <a:t>1.</a:t>
            </a:r>
            <a:r>
              <a:rPr lang="zh-CN" altLang="en-US" dirty="0" smtClean="0"/>
              <a:t>保持教室通风良好，并注意保暖，课时可打开门头和窗头通风，每个课间打开全部门窗通风。</a:t>
            </a:r>
            <a:r>
              <a:rPr lang="en-US" dirty="0" smtClean="0"/>
              <a:t>.</a:t>
            </a:r>
            <a:endParaRPr lang="zh-CN" altLang="en-US" dirty="0" smtClean="0"/>
          </a:p>
          <a:p>
            <a:r>
              <a:rPr lang="en-US" dirty="0" smtClean="0"/>
              <a:t>2.</a:t>
            </a:r>
            <a:r>
              <a:rPr lang="zh-CN" altLang="en-US" dirty="0" smtClean="0"/>
              <a:t>学生宿舍也要每天定时开窗通风</a:t>
            </a:r>
            <a:r>
              <a:rPr lang="en-US" altLang="zh-CN" dirty="0" smtClean="0"/>
              <a:t>2-3</a:t>
            </a:r>
            <a:r>
              <a:rPr lang="zh-CN" altLang="en-US" dirty="0" smtClean="0"/>
              <a:t>次，每次不少于</a:t>
            </a:r>
            <a:r>
              <a:rPr lang="en-US" altLang="zh-CN" dirty="0" smtClean="0"/>
              <a:t>30</a:t>
            </a:r>
            <a:r>
              <a:rPr lang="zh-CN" altLang="en-US" dirty="0" smtClean="0"/>
              <a:t>分钟，保持宿舍空气流通，做好规范消毒。勤晒被褥和衣服。</a:t>
            </a:r>
          </a:p>
          <a:p>
            <a:endParaRPr lang="zh-CN" altLang="en-US" dirty="0" smtClean="0"/>
          </a:p>
          <a:p>
            <a:endParaRPr lang="zh-CN" altLang="en-US" dirty="0"/>
          </a:p>
        </p:txBody>
      </p:sp>
      <p:sp>
        <p:nvSpPr>
          <p:cNvPr id="2" name="标题 1"/>
          <p:cNvSpPr>
            <a:spLocks noGrp="1"/>
          </p:cNvSpPr>
          <p:nvPr>
            <p:ph type="title"/>
          </p:nvPr>
        </p:nvSpPr>
        <p:spPr/>
        <p:txBody>
          <a:bodyPr/>
          <a:lstStyle/>
          <a:p>
            <a:r>
              <a:rPr lang="zh-CN" altLang="en-US" dirty="0" smtClean="0"/>
              <a:t>教室、宿舍</a:t>
            </a: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4071934" y="428604"/>
            <a:ext cx="3786213" cy="5651521"/>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zh-CN" altLang="en-US" dirty="0" smtClean="0"/>
              <a:t>不要过度消毒</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dirty="0" smtClean="0"/>
              <a:t>1.</a:t>
            </a:r>
            <a:r>
              <a:rPr lang="zh-CN" altLang="en-US" dirty="0" smtClean="0"/>
              <a:t>避免大班开课，班级学生数不超额，一人一桌一椅。</a:t>
            </a:r>
          </a:p>
          <a:p>
            <a:endParaRPr lang="en-US" dirty="0" smtClean="0"/>
          </a:p>
          <a:p>
            <a:r>
              <a:rPr lang="en-US" dirty="0" smtClean="0"/>
              <a:t>2.</a:t>
            </a:r>
            <a:r>
              <a:rPr lang="zh-CN" altLang="en-US" dirty="0" smtClean="0"/>
              <a:t>避免班级与班级间的集体性活动，尽量减少班级与班级间的学生交往。</a:t>
            </a:r>
          </a:p>
          <a:p>
            <a:endParaRPr lang="en-US" altLang="zh-CN" dirty="0" smtClean="0"/>
          </a:p>
          <a:p>
            <a:r>
              <a:rPr lang="en-US" altLang="zh-CN" dirty="0" smtClean="0"/>
              <a:t>3.</a:t>
            </a:r>
            <a:r>
              <a:rPr lang="zh-CN" altLang="en-US" dirty="0" smtClean="0"/>
              <a:t>做到不聚团、不串座、讲卫生、全时带口罩。</a:t>
            </a:r>
            <a:endParaRPr lang="zh-CN" altLang="en-US" dirty="0"/>
          </a:p>
        </p:txBody>
      </p:sp>
      <p:sp>
        <p:nvSpPr>
          <p:cNvPr id="3" name="标题 2"/>
          <p:cNvSpPr>
            <a:spLocks noGrp="1"/>
          </p:cNvSpPr>
          <p:nvPr>
            <p:ph type="title"/>
          </p:nvPr>
        </p:nvSpPr>
        <p:spPr/>
        <p:txBody>
          <a:bodyPr>
            <a:normAutofit/>
          </a:bodyPr>
          <a:lstStyle/>
          <a:p>
            <a:r>
              <a:rPr lang="zh-CN" altLang="en-US" dirty="0" smtClean="0"/>
              <a:t>疾病流行期间尽量避免集体性活动</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indent="-255905">
              <a:lnSpc>
                <a:spcPct val="200000"/>
              </a:lnSpc>
              <a:defRPr/>
            </a:pPr>
            <a:r>
              <a:rPr lang="zh-CN" altLang="en-US" sz="2400" dirty="0">
                <a:latin typeface="+mn-ea"/>
              </a:rPr>
              <a:t>依据：</a:t>
            </a:r>
            <a:endParaRPr lang="en-US" altLang="zh-CN" sz="2400" dirty="0">
              <a:latin typeface="+mn-ea"/>
            </a:endParaRPr>
          </a:p>
          <a:p>
            <a:pPr marL="621030" lvl="1">
              <a:defRPr/>
            </a:pPr>
            <a:r>
              <a:rPr lang="zh-CN" altLang="en-US" sz="2400" dirty="0" smtClean="0">
                <a:latin typeface="+mn-ea"/>
              </a:rPr>
              <a:t>新型</a:t>
            </a:r>
            <a:r>
              <a:rPr lang="zh-CN" altLang="en-US" sz="2400" dirty="0">
                <a:latin typeface="+mn-ea"/>
              </a:rPr>
              <a:t>冠状病毒感染的肺炎诊疗方案（试行</a:t>
            </a:r>
            <a:r>
              <a:rPr lang="zh-CN" altLang="en-US" sz="2400" dirty="0" smtClean="0">
                <a:latin typeface="+mn-ea"/>
              </a:rPr>
              <a:t>第六版</a:t>
            </a:r>
            <a:r>
              <a:rPr lang="zh-CN" altLang="en-US" sz="2400" dirty="0">
                <a:latin typeface="+mn-ea"/>
              </a:rPr>
              <a:t>）</a:t>
            </a:r>
            <a:endParaRPr lang="en-US" altLang="zh-CN" sz="2400" dirty="0">
              <a:latin typeface="+mn-ea"/>
            </a:endParaRPr>
          </a:p>
          <a:p>
            <a:pPr marL="621030" lvl="1">
              <a:defRPr/>
            </a:pPr>
            <a:r>
              <a:rPr lang="zh-CN" altLang="en-US" sz="2400" dirty="0">
                <a:latin typeface="+mn-ea"/>
              </a:rPr>
              <a:t>新型冠状病毒感染的肺炎防控方案（</a:t>
            </a:r>
            <a:r>
              <a:rPr lang="zh-CN" altLang="en-US" sz="2400" dirty="0" smtClean="0">
                <a:latin typeface="+mn-ea"/>
              </a:rPr>
              <a:t>第三版</a:t>
            </a:r>
            <a:r>
              <a:rPr lang="zh-CN" altLang="en-US" sz="2400" dirty="0">
                <a:latin typeface="+mn-ea"/>
              </a:rPr>
              <a:t>）</a:t>
            </a:r>
            <a:endParaRPr lang="en-US" altLang="zh-CN" sz="2400" dirty="0">
              <a:latin typeface="+mn-ea"/>
            </a:endParaRPr>
          </a:p>
          <a:p>
            <a:r>
              <a:rPr lang="zh-CN" altLang="en-US" sz="2400" dirty="0" smtClean="0">
                <a:latin typeface="+mn-ea"/>
              </a:rPr>
              <a:t>。中国疾控中心新型冠状病毒感染的肺炎校园防控手册</a:t>
            </a:r>
            <a:endParaRPr lang="en-US" altLang="zh-CN" sz="2400" dirty="0" smtClean="0">
              <a:latin typeface="+mn-ea"/>
            </a:endParaRPr>
          </a:p>
          <a:p>
            <a:r>
              <a:rPr lang="zh-CN" altLang="en-US" sz="2400" dirty="0" smtClean="0">
                <a:latin typeface="+mn-ea"/>
              </a:rPr>
              <a:t>。安徽省教育系统新型冠状病毒感染的肺炎疫情防控</a:t>
            </a:r>
            <a:endParaRPr lang="en-US" altLang="zh-CN" sz="2400" dirty="0" smtClean="0">
              <a:latin typeface="+mn-ea"/>
            </a:endParaRPr>
          </a:p>
          <a:p>
            <a:r>
              <a:rPr lang="zh-CN" altLang="en-US" sz="2400" dirty="0" smtClean="0">
                <a:latin typeface="+mn-ea"/>
              </a:rPr>
              <a:t>工作领导小组关于印发各级各类学校开学工作指南的</a:t>
            </a:r>
            <a:endParaRPr lang="en-US" altLang="zh-CN" sz="2400" dirty="0" smtClean="0">
              <a:latin typeface="+mn-ea"/>
            </a:endParaRPr>
          </a:p>
          <a:p>
            <a:r>
              <a:rPr lang="zh-CN" altLang="en-US" sz="2400" dirty="0" smtClean="0">
                <a:latin typeface="+mn-ea"/>
              </a:rPr>
              <a:t>通知（一）（二）</a:t>
            </a:r>
            <a:endParaRPr lang="en-US" altLang="zh-CN" sz="2400" dirty="0" smtClean="0">
              <a:latin typeface="+mn-ea"/>
            </a:endParaRPr>
          </a:p>
          <a:p>
            <a:endParaRPr lang="zh-CN" altLang="en-US" sz="2400" dirty="0">
              <a:latin typeface="+mn-ea"/>
            </a:endParaRPr>
          </a:p>
          <a:p>
            <a:endParaRPr lang="zh-CN" altLang="en-US" dirty="0"/>
          </a:p>
        </p:txBody>
      </p:sp>
      <p:sp>
        <p:nvSpPr>
          <p:cNvPr id="2" name="标题 1"/>
          <p:cNvSpPr>
            <a:spLocks noGrp="1"/>
          </p:cNvSpPr>
          <p:nvPr>
            <p:ph type="title"/>
          </p:nvPr>
        </p:nvSpPr>
        <p:spPr/>
        <p:txBody>
          <a:bodyPr/>
          <a:lstStyle/>
          <a:p>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smtClean="0"/>
              <a:t/>
            </a:r>
            <a:br>
              <a:rPr lang="en-US" dirty="0" smtClean="0"/>
            </a:br>
            <a:r>
              <a:rPr lang="zh-CN" altLang="en-US" dirty="0" smtClean="0"/>
              <a:t>学校就餐时间可以分时间段、分班次、分批安排就餐，也可以由食堂做成盒饭分送到各个班级，避免因拥挤增加病毒传播机会，有条件的可以让学生自带餐具，自我保管和进行清洁处理，</a:t>
            </a:r>
            <a:endParaRPr lang="en-US" altLang="zh-CN" dirty="0" smtClean="0"/>
          </a:p>
          <a:p>
            <a:r>
              <a:rPr lang="zh-CN" altLang="en-US" dirty="0" smtClean="0"/>
              <a:t>严禁学生交换食物。</a:t>
            </a:r>
            <a:endParaRPr lang="en-US" altLang="zh-CN" dirty="0" smtClean="0"/>
          </a:p>
          <a:p>
            <a:r>
              <a:rPr lang="zh-CN" altLang="en-US" dirty="0" smtClean="0"/>
              <a:t>严格进行餐具、食品、环境、家具等清毒，</a:t>
            </a:r>
            <a:endParaRPr lang="zh-CN" altLang="en-US" dirty="0"/>
          </a:p>
        </p:txBody>
      </p:sp>
      <p:sp>
        <p:nvSpPr>
          <p:cNvPr id="2" name="标题 1"/>
          <p:cNvSpPr>
            <a:spLocks noGrp="1"/>
          </p:cNvSpPr>
          <p:nvPr>
            <p:ph type="title"/>
          </p:nvPr>
        </p:nvSpPr>
        <p:spPr/>
        <p:txBody>
          <a:bodyPr/>
          <a:lstStyle/>
          <a:p>
            <a:r>
              <a:rPr lang="zh-CN" altLang="en-US" dirty="0" smtClean="0"/>
              <a:t>疾病流行期间就餐管理</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smtClean="0"/>
              <a:t/>
            </a:r>
            <a:br>
              <a:rPr lang="en-US" dirty="0" smtClean="0"/>
            </a:br>
            <a:r>
              <a:rPr lang="zh-CN" altLang="en-US" dirty="0" smtClean="0"/>
              <a:t>特殊时期若条件允许，建议尽量借助网络媒体形式布置作业和批改作业，减少通过纸测作业本传播病毒的概率，若条件不允许。则需要在批改、接触作业本前后进行洗手消毒，批改作业时佩戴口罩。</a:t>
            </a:r>
            <a:r>
              <a:rPr lang="en-US" dirty="0" smtClean="0"/>
              <a:t/>
            </a:r>
            <a:br>
              <a:rPr lang="en-US" dirty="0" smtClean="0"/>
            </a:br>
            <a:endParaRPr lang="zh-CN" altLang="en-US" dirty="0"/>
          </a:p>
        </p:txBody>
      </p:sp>
      <p:sp>
        <p:nvSpPr>
          <p:cNvPr id="2" name="标题 1"/>
          <p:cNvSpPr>
            <a:spLocks noGrp="1"/>
          </p:cNvSpPr>
          <p:nvPr>
            <p:ph type="title"/>
          </p:nvPr>
        </p:nvSpPr>
        <p:spPr/>
        <p:txBody>
          <a:bodyPr/>
          <a:lstStyle/>
          <a:p>
            <a:r>
              <a:rPr lang="zh-CN" altLang="en-US" dirty="0" smtClean="0"/>
              <a:t>老师批改作业时做好防护</a:t>
            </a:r>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dirty="0" smtClean="0"/>
              <a:t>1.</a:t>
            </a:r>
            <a:r>
              <a:rPr lang="zh-CN" altLang="en-US" dirty="0" smtClean="0"/>
              <a:t>勤洗手。到校后、回家后、饭前便后要洗手，接触可疑物体后要洗手。</a:t>
            </a:r>
          </a:p>
          <a:p>
            <a:r>
              <a:rPr lang="en-US" dirty="0" smtClean="0"/>
              <a:t>2.</a:t>
            </a:r>
            <a:r>
              <a:rPr lang="zh-CN" altLang="en-US" dirty="0" smtClean="0"/>
              <a:t>戴口罩。上学、放学途中和在课堂时要戴口罩，定期更换。</a:t>
            </a:r>
          </a:p>
          <a:p>
            <a:r>
              <a:rPr lang="en-US" dirty="0" smtClean="0"/>
              <a:t>3.</a:t>
            </a:r>
            <a:r>
              <a:rPr lang="zh-CN" altLang="en-US" dirty="0" smtClean="0"/>
              <a:t>不互相借用学习工具和书籍。</a:t>
            </a:r>
          </a:p>
          <a:p>
            <a:r>
              <a:rPr lang="en-US" dirty="0" smtClean="0"/>
              <a:t>4.</a:t>
            </a:r>
            <a:r>
              <a:rPr lang="zh-CN" altLang="en-US" dirty="0" smtClean="0"/>
              <a:t>上学、放学时最好由家长独自接送，如乘公共交通工具，要佩戴口罩，双手尽量避免接触车上的物体。</a:t>
            </a:r>
          </a:p>
          <a:p>
            <a:endParaRPr lang="zh-CN" altLang="en-US" dirty="0"/>
          </a:p>
        </p:txBody>
      </p:sp>
      <p:sp>
        <p:nvSpPr>
          <p:cNvPr id="2" name="标题 1"/>
          <p:cNvSpPr>
            <a:spLocks noGrp="1"/>
          </p:cNvSpPr>
          <p:nvPr>
            <p:ph type="title"/>
          </p:nvPr>
        </p:nvSpPr>
        <p:spPr/>
        <p:txBody>
          <a:bodyPr>
            <a:normAutofit fontScale="90000"/>
          </a:bodyPr>
          <a:lstStyle/>
          <a:p>
            <a:r>
              <a:rPr lang="zh-CN" altLang="en-US" b="1" dirty="0" smtClean="0"/>
              <a:t>学生个人防护</a:t>
            </a:r>
            <a:r>
              <a:rPr lang="zh-CN" altLang="en-US" dirty="0" smtClean="0"/>
              <a:t/>
            </a:r>
            <a:br>
              <a:rPr lang="zh-CN" altLang="en-US" dirty="0" smtClean="0"/>
            </a:b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dirty="0" smtClean="0"/>
              <a:t>1</a:t>
            </a:r>
            <a:r>
              <a:rPr lang="zh-CN" altLang="en-US" dirty="0" smtClean="0"/>
              <a:t>、做好学生的防疫知识宣教工作。</a:t>
            </a:r>
            <a:endParaRPr lang="en-US" altLang="zh-CN" dirty="0" smtClean="0"/>
          </a:p>
          <a:p>
            <a:r>
              <a:rPr lang="en-US" altLang="zh-CN" dirty="0" smtClean="0"/>
              <a:t>2</a:t>
            </a:r>
            <a:r>
              <a:rPr lang="zh-CN" altLang="en-US" dirty="0" smtClean="0"/>
              <a:t>、</a:t>
            </a:r>
            <a:r>
              <a:rPr lang="en-US" dirty="0" smtClean="0"/>
              <a:t> </a:t>
            </a:r>
            <a:r>
              <a:rPr lang="zh-CN" altLang="en-US" dirty="0" smtClean="0"/>
              <a:t>做到早发现、早报告、早隔离、早诊断、早治疗、早康复。</a:t>
            </a:r>
            <a:endParaRPr lang="en-US" altLang="zh-CN" dirty="0" smtClean="0"/>
          </a:p>
          <a:p>
            <a:r>
              <a:rPr lang="en-US" altLang="zh-CN" dirty="0" smtClean="0"/>
              <a:t> </a:t>
            </a:r>
          </a:p>
          <a:p>
            <a:endParaRPr lang="en-US" altLang="zh-CN" dirty="0" smtClean="0"/>
          </a:p>
          <a:p>
            <a:endParaRPr lang="en-US" altLang="zh-CN" dirty="0" smtClean="0"/>
          </a:p>
          <a:p>
            <a:r>
              <a:rPr lang="en-US" dirty="0" smtClean="0"/>
              <a:t/>
            </a:r>
            <a:br>
              <a:rPr lang="en-US" dirty="0" smtClean="0"/>
            </a:br>
            <a:endParaRPr lang="zh-CN" altLang="en-US" dirty="0"/>
          </a:p>
        </p:txBody>
      </p:sp>
      <p:sp>
        <p:nvSpPr>
          <p:cNvPr id="2" name="标题 1"/>
          <p:cNvSpPr>
            <a:spLocks noGrp="1"/>
          </p:cNvSpPr>
          <p:nvPr>
            <p:ph type="title"/>
          </p:nvPr>
        </p:nvSpPr>
        <p:spPr/>
        <p:txBody>
          <a:bodyPr/>
          <a:lstStyle/>
          <a:p>
            <a:r>
              <a:rPr lang="zh-CN" altLang="en-US" dirty="0" smtClean="0"/>
              <a:t>加强健康宣传</a:t>
            </a:r>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smtClean="0"/>
              <a:t>1</a:t>
            </a:r>
            <a:r>
              <a:rPr lang="zh-CN" altLang="en-US" dirty="0" smtClean="0"/>
              <a:t>、开学后第一时间上报，教职工、学生的摸底情况。</a:t>
            </a:r>
            <a:endParaRPr lang="en-US" altLang="zh-CN" dirty="0" smtClean="0"/>
          </a:p>
          <a:p>
            <a:r>
              <a:rPr lang="en-US" altLang="zh-CN" dirty="0" smtClean="0"/>
              <a:t>2</a:t>
            </a:r>
            <a:r>
              <a:rPr lang="zh-CN" altLang="en-US" dirty="0" smtClean="0"/>
              <a:t>、每日对晨、</a:t>
            </a:r>
            <a:r>
              <a:rPr lang="zh-CN" altLang="en-US" dirty="0" smtClean="0"/>
              <a:t>午检</a:t>
            </a:r>
            <a:r>
              <a:rPr lang="zh-CN" altLang="en-US" dirty="0" smtClean="0"/>
              <a:t>情况进行统计汇总后，报县疾控中心。</a:t>
            </a:r>
            <a:endParaRPr lang="en-US" altLang="zh-CN" dirty="0" smtClean="0"/>
          </a:p>
          <a:p>
            <a:r>
              <a:rPr lang="en-US" altLang="zh-CN" dirty="0" smtClean="0"/>
              <a:t>3</a:t>
            </a:r>
            <a:r>
              <a:rPr lang="zh-CN" altLang="en-US" dirty="0" smtClean="0"/>
              <a:t>、发现可疑人和事，要第一时间向教育局、当地卫生院报告，进行甄别。</a:t>
            </a:r>
            <a:endParaRPr lang="en-US" altLang="zh-CN" dirty="0" smtClean="0"/>
          </a:p>
          <a:p>
            <a:endParaRPr lang="zh-CN" altLang="en-US" dirty="0"/>
          </a:p>
        </p:txBody>
      </p:sp>
      <p:sp>
        <p:nvSpPr>
          <p:cNvPr id="3" name="标题 2"/>
          <p:cNvSpPr>
            <a:spLocks noGrp="1"/>
          </p:cNvSpPr>
          <p:nvPr>
            <p:ph type="title"/>
          </p:nvPr>
        </p:nvSpPr>
        <p:spPr/>
        <p:txBody>
          <a:bodyPr/>
          <a:lstStyle/>
          <a:p>
            <a:r>
              <a:rPr lang="zh-CN" altLang="en-US" dirty="0" smtClean="0"/>
              <a:t>疫情报送：</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表</a:t>
            </a:r>
            <a:r>
              <a:rPr lang="en-US" altLang="zh-CN" dirty="0" smtClean="0"/>
              <a:t>1--1</a:t>
            </a:r>
            <a:r>
              <a:rPr lang="zh-CN" altLang="en-US" dirty="0" smtClean="0"/>
              <a:t>学校教职工旅居情况摸底登记表</a:t>
            </a:r>
            <a:endParaRPr lang="en-US" altLang="zh-CN" dirty="0" smtClean="0"/>
          </a:p>
          <a:p>
            <a:r>
              <a:rPr lang="zh-CN" altLang="en-US" dirty="0" smtClean="0"/>
              <a:t>表</a:t>
            </a:r>
            <a:r>
              <a:rPr lang="en-US" altLang="zh-CN" dirty="0" smtClean="0"/>
              <a:t>1--2</a:t>
            </a:r>
            <a:r>
              <a:rPr lang="zh-CN" altLang="en-US" dirty="0" smtClean="0"/>
              <a:t>学校学生旅居情况摸登记底表</a:t>
            </a:r>
            <a:endParaRPr lang="en-US" altLang="zh-CN" dirty="0" smtClean="0"/>
          </a:p>
          <a:p>
            <a:r>
              <a:rPr lang="zh-CN" altLang="en-US" dirty="0" smtClean="0"/>
              <a:t>表</a:t>
            </a:r>
            <a:r>
              <a:rPr lang="en-US" altLang="zh-CN" dirty="0" smtClean="0"/>
              <a:t>1--3</a:t>
            </a:r>
            <a:r>
              <a:rPr lang="zh-CN" altLang="en-US" dirty="0" smtClean="0"/>
              <a:t>学校（学区管委会）旅居史统计表</a:t>
            </a:r>
            <a:endParaRPr lang="en-US" altLang="zh-CN" dirty="0" smtClean="0"/>
          </a:p>
          <a:p>
            <a:r>
              <a:rPr lang="zh-CN" altLang="en-US" dirty="0" smtClean="0"/>
              <a:t>表</a:t>
            </a:r>
            <a:r>
              <a:rPr lang="en-US" altLang="zh-CN" dirty="0" smtClean="0"/>
              <a:t>2--1</a:t>
            </a:r>
            <a:r>
              <a:rPr lang="zh-CN" altLang="en-US" dirty="0" smtClean="0"/>
              <a:t>学校教职工晨、午、晚检情况登记表</a:t>
            </a:r>
            <a:endParaRPr lang="en-US" altLang="zh-CN" dirty="0" smtClean="0"/>
          </a:p>
          <a:p>
            <a:r>
              <a:rPr lang="zh-CN" altLang="en-US" dirty="0" smtClean="0"/>
              <a:t>表</a:t>
            </a:r>
            <a:r>
              <a:rPr lang="en-US" altLang="zh-CN" dirty="0" smtClean="0"/>
              <a:t>2--2</a:t>
            </a:r>
            <a:r>
              <a:rPr lang="zh-CN" altLang="en-US" dirty="0" smtClean="0"/>
              <a:t>学校学生晨、午、晚检情况登记表</a:t>
            </a:r>
            <a:endParaRPr lang="en-US" altLang="zh-CN" dirty="0" smtClean="0"/>
          </a:p>
          <a:p>
            <a:r>
              <a:rPr lang="zh-CN" altLang="en-US" dirty="0" smtClean="0"/>
              <a:t>表</a:t>
            </a:r>
            <a:r>
              <a:rPr lang="en-US" altLang="zh-CN" dirty="0" smtClean="0"/>
              <a:t>2--3</a:t>
            </a:r>
            <a:r>
              <a:rPr lang="zh-CN" altLang="en-US" dirty="0" smtClean="0"/>
              <a:t>学校（学区管委会）晨、午、晚检统计表</a:t>
            </a:r>
            <a:endParaRPr lang="en-US" altLang="zh-CN" dirty="0" smtClean="0"/>
          </a:p>
          <a:p>
            <a:endParaRPr lang="en-US" altLang="zh-CN" dirty="0" smtClean="0"/>
          </a:p>
          <a:p>
            <a:endParaRPr lang="zh-CN" altLang="en-US" dirty="0"/>
          </a:p>
        </p:txBody>
      </p:sp>
      <p:sp>
        <p:nvSpPr>
          <p:cNvPr id="3" name="标题 2"/>
          <p:cNvSpPr>
            <a:spLocks noGrp="1"/>
          </p:cNvSpPr>
          <p:nvPr>
            <p:ph type="title"/>
          </p:nvPr>
        </p:nvSpPr>
        <p:spPr/>
        <p:txBody>
          <a:bodyPr/>
          <a:lstStyle/>
          <a:p>
            <a:r>
              <a:rPr lang="zh-CN" altLang="en-US" dirty="0" smtClean="0"/>
              <a:t>调查表</a:t>
            </a: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en-US" altLang="zh-CN" dirty="0" smtClean="0"/>
          </a:p>
          <a:p>
            <a:endParaRPr lang="en-US" altLang="zh-CN" dirty="0" smtClean="0"/>
          </a:p>
          <a:p>
            <a:endParaRPr lang="en-US" altLang="zh-CN" dirty="0" smtClean="0"/>
          </a:p>
          <a:p>
            <a:pPr>
              <a:buNone/>
            </a:pPr>
            <a:r>
              <a:rPr lang="en-US" altLang="zh-CN" sz="5400" dirty="0" smtClean="0"/>
              <a:t>         </a:t>
            </a:r>
            <a:r>
              <a:rPr lang="zh-CN" altLang="en-US" sz="4800" dirty="0" smtClean="0">
                <a:solidFill>
                  <a:srgbClr val="FF0000"/>
                </a:solidFill>
              </a:rPr>
              <a:t>不忘初心定除疾患，</a:t>
            </a:r>
            <a:endParaRPr lang="en-US" altLang="zh-CN" sz="4800" dirty="0" smtClean="0">
              <a:solidFill>
                <a:srgbClr val="FF0000"/>
              </a:solidFill>
            </a:endParaRPr>
          </a:p>
          <a:p>
            <a:r>
              <a:rPr lang="zh-CN" altLang="en-US" sz="4800" dirty="0" smtClean="0">
                <a:solidFill>
                  <a:srgbClr val="FF0000"/>
                </a:solidFill>
              </a:rPr>
              <a:t>  万众一心共送瘟神。</a:t>
            </a:r>
            <a:endParaRPr lang="zh-CN" altLang="en-US" sz="4800" dirty="0">
              <a:solidFill>
                <a:srgbClr val="FF0000"/>
              </a:solidFill>
            </a:endParaRPr>
          </a:p>
        </p:txBody>
      </p:sp>
      <p:sp>
        <p:nvSpPr>
          <p:cNvPr id="3" name="标题 2"/>
          <p:cNvSpPr>
            <a:spLocks noGrp="1"/>
          </p:cNvSpPr>
          <p:nvPr>
            <p:ph type="title"/>
          </p:nvPr>
        </p:nvSpPr>
        <p:spPr/>
        <p:txBody>
          <a:bodyPr/>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92500"/>
          </a:bodyPr>
          <a:lstStyle/>
          <a:p>
            <a:r>
              <a:rPr lang="en-US" dirty="0" smtClean="0"/>
              <a:t>2019</a:t>
            </a:r>
            <a:r>
              <a:rPr lang="zh-CN" altLang="en-US" dirty="0" smtClean="0"/>
              <a:t>年</a:t>
            </a:r>
            <a:r>
              <a:rPr lang="en-US" dirty="0" smtClean="0"/>
              <a:t>12</a:t>
            </a:r>
            <a:r>
              <a:rPr lang="zh-CN" altLang="en-US" dirty="0" smtClean="0"/>
              <a:t>月以来，湖北省武汉市陆续发现了多例新型冠状病毒感染的肺炎患者，随着疫情的蔓延，我国其他地区及境外也相继发现了此类病例。该病作为急性传染病已纳入</a:t>
            </a:r>
            <a:r>
              <a:rPr lang="en-US" altLang="zh-CN" dirty="0" smtClean="0"/>
              <a:t>《</a:t>
            </a:r>
            <a:r>
              <a:rPr lang="zh-CN" altLang="en-US" dirty="0" smtClean="0"/>
              <a:t>中华人民共和国传染病防治法</a:t>
            </a:r>
            <a:r>
              <a:rPr lang="en-US" altLang="zh-CN" dirty="0" smtClean="0"/>
              <a:t>》</a:t>
            </a:r>
            <a:r>
              <a:rPr lang="zh-CN" altLang="en-US" dirty="0" smtClean="0"/>
              <a:t>规定的乙类传染病，按甲类传染病管理。</a:t>
            </a:r>
          </a:p>
          <a:p>
            <a:endParaRPr lang="en-US" altLang="zh-CN" dirty="0" smtClean="0"/>
          </a:p>
          <a:p>
            <a:r>
              <a:rPr lang="zh-CN" altLang="en-US" dirty="0" smtClean="0"/>
              <a:t>新型冠状病毒感染的肺炎疫情来势汹汹，</a:t>
            </a:r>
            <a:r>
              <a:rPr lang="en-US" altLang="zh-CN" dirty="0" smtClean="0"/>
              <a:t>“ </a:t>
            </a:r>
            <a:r>
              <a:rPr lang="zh-CN" altLang="en-US" dirty="0" smtClean="0"/>
              <a:t>新冠 </a:t>
            </a:r>
            <a:r>
              <a:rPr lang="en-US" altLang="zh-CN" dirty="0" smtClean="0"/>
              <a:t>” </a:t>
            </a:r>
            <a:r>
              <a:rPr lang="zh-CN" altLang="en-US" dirty="0" smtClean="0"/>
              <a:t>已播散全国，</a:t>
            </a:r>
            <a:r>
              <a:rPr lang="en-US" altLang="zh-CN" dirty="0" smtClean="0"/>
              <a:t>“ </a:t>
            </a:r>
            <a:r>
              <a:rPr lang="zh-CN" altLang="en-US" dirty="0" smtClean="0"/>
              <a:t>远销 </a:t>
            </a:r>
            <a:r>
              <a:rPr lang="en-US" altLang="zh-CN" dirty="0" smtClean="0"/>
              <a:t>” </a:t>
            </a:r>
            <a:r>
              <a:rPr lang="zh-CN" altLang="en-US" dirty="0" smtClean="0"/>
              <a:t>海外。由于疫情形势复杂，居家隔离、减少外出已成为防控 </a:t>
            </a:r>
            <a:r>
              <a:rPr lang="en-US" altLang="zh-CN" dirty="0" smtClean="0"/>
              <a:t>“ </a:t>
            </a:r>
            <a:r>
              <a:rPr lang="zh-CN" altLang="en-US" dirty="0" smtClean="0"/>
              <a:t>新冠 </a:t>
            </a:r>
            <a:r>
              <a:rPr lang="en-US" altLang="zh-CN" dirty="0" smtClean="0"/>
              <a:t>” </a:t>
            </a:r>
            <a:r>
              <a:rPr lang="zh-CN" altLang="en-US" dirty="0" smtClean="0"/>
              <a:t>最简单可行的方法，随着全国复工、复学的陆续到来，各行各业做好复工、复学后 </a:t>
            </a:r>
            <a:r>
              <a:rPr lang="en-US" altLang="zh-CN" dirty="0" smtClean="0"/>
              <a:t>" </a:t>
            </a:r>
            <a:r>
              <a:rPr lang="zh-CN" altLang="en-US" dirty="0" smtClean="0"/>
              <a:t>新冠 </a:t>
            </a:r>
            <a:r>
              <a:rPr lang="en-US" altLang="zh-CN" dirty="0" smtClean="0"/>
              <a:t>" </a:t>
            </a:r>
            <a:r>
              <a:rPr lang="zh-CN" altLang="en-US" dirty="0" smtClean="0"/>
              <a:t>防控工作是防止疫情继续播散的重点。</a:t>
            </a:r>
            <a:endParaRPr lang="zh-CN" altLang="en-US" dirty="0"/>
          </a:p>
        </p:txBody>
      </p:sp>
      <p:sp>
        <p:nvSpPr>
          <p:cNvPr id="3" name="标题 2"/>
          <p:cNvSpPr>
            <a:spLocks noGrp="1"/>
          </p:cNvSpPr>
          <p:nvPr>
            <p:ph type="title"/>
          </p:nvPr>
        </p:nvSpPr>
        <p:spPr/>
        <p:txBody>
          <a:bodyPr/>
          <a:lstStyle/>
          <a:p>
            <a:r>
              <a:rPr lang="zh-CN" altLang="en-US" dirty="0" smtClean="0"/>
              <a:t>本次疫情：</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（一）传染源。</a:t>
            </a:r>
          </a:p>
          <a:p>
            <a:r>
              <a:rPr lang="zh-CN" altLang="en-US" dirty="0" smtClean="0"/>
              <a:t>    目前所见传染源主要是新型冠状病毒感染的患者。</a:t>
            </a:r>
            <a:r>
              <a:rPr lang="zh-CN" altLang="en-US" i="1" dirty="0" smtClean="0"/>
              <a:t>无症状感染者也可能成为传染源。</a:t>
            </a:r>
            <a:endParaRPr lang="zh-CN" altLang="en-US" dirty="0" smtClean="0"/>
          </a:p>
          <a:p>
            <a:endParaRPr lang="zh-CN" altLang="en-US" dirty="0"/>
          </a:p>
        </p:txBody>
      </p:sp>
      <p:sp>
        <p:nvSpPr>
          <p:cNvPr id="2" name="标题 1"/>
          <p:cNvSpPr>
            <a:spLocks noGrp="1"/>
          </p:cNvSpPr>
          <p:nvPr>
            <p:ph type="title"/>
          </p:nvPr>
        </p:nvSpPr>
        <p:spPr/>
        <p:txBody>
          <a:bodyPr/>
          <a:lstStyle/>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（二）传播途径。</a:t>
            </a:r>
          </a:p>
          <a:p>
            <a:r>
              <a:rPr lang="zh-CN" altLang="en-US" dirty="0" smtClean="0"/>
              <a:t>经呼吸道飞沫和密切接触传播是主要的传播途径”。 </a:t>
            </a:r>
            <a:endParaRPr lang="en-US" altLang="zh-CN" dirty="0" smtClean="0"/>
          </a:p>
          <a:p>
            <a:r>
              <a:rPr lang="zh-CN" altLang="en-US" dirty="0" smtClean="0"/>
              <a:t>“在相对封闭的环境中长时间暴露于高浓度气溶胶情况下存在经气溶胶传播的可能”。</a:t>
            </a:r>
            <a:endParaRPr lang="zh-CN" altLang="en-US" dirty="0"/>
          </a:p>
        </p:txBody>
      </p:sp>
      <p:sp>
        <p:nvSpPr>
          <p:cNvPr id="2" name="标题 1"/>
          <p:cNvSpPr>
            <a:spLocks noGrp="1"/>
          </p:cNvSpPr>
          <p:nvPr>
            <p:ph type="title"/>
          </p:nvPr>
        </p:nvSpPr>
        <p:spPr/>
        <p:txBody>
          <a:bodyPr/>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（三）易感人群。</a:t>
            </a:r>
          </a:p>
          <a:p>
            <a:r>
              <a:rPr lang="zh-CN" altLang="en-US" dirty="0" smtClean="0"/>
              <a:t>人群普遍易感。</a:t>
            </a:r>
            <a:endParaRPr lang="en-US" altLang="zh-CN" dirty="0" smtClean="0"/>
          </a:p>
          <a:p>
            <a:endParaRPr lang="en-US" altLang="zh-CN" dirty="0" smtClean="0"/>
          </a:p>
          <a:p>
            <a:r>
              <a:rPr lang="zh-CN" altLang="en-US" dirty="0" smtClean="0"/>
              <a:t>其中：</a:t>
            </a:r>
            <a:r>
              <a:rPr lang="en-US" altLang="zh-CN" dirty="0" smtClean="0"/>
              <a:t>1</a:t>
            </a:r>
            <a:r>
              <a:rPr lang="zh-CN" altLang="en-US" dirty="0" smtClean="0"/>
              <a:t>、老年人；</a:t>
            </a:r>
            <a:endParaRPr lang="en-US" altLang="zh-CN" dirty="0" smtClean="0"/>
          </a:p>
          <a:p>
            <a:r>
              <a:rPr lang="en-US" altLang="zh-CN" dirty="0" smtClean="0"/>
              <a:t>          2</a:t>
            </a:r>
            <a:r>
              <a:rPr lang="zh-CN" altLang="en-US" dirty="0" smtClean="0"/>
              <a:t>、有基础疾病的人；</a:t>
            </a:r>
            <a:endParaRPr lang="en-US" altLang="zh-CN" dirty="0" smtClean="0"/>
          </a:p>
          <a:p>
            <a:r>
              <a:rPr lang="en-US" altLang="zh-CN" dirty="0" smtClean="0"/>
              <a:t>          3</a:t>
            </a:r>
            <a:r>
              <a:rPr lang="zh-CN" altLang="en-US" dirty="0" smtClean="0"/>
              <a:t>、学生。</a:t>
            </a:r>
            <a:endParaRPr lang="en-US" altLang="zh-CN" dirty="0" smtClean="0"/>
          </a:p>
          <a:p>
            <a:r>
              <a:rPr lang="en-US" altLang="zh-CN" dirty="0" smtClean="0"/>
              <a:t>          </a:t>
            </a:r>
            <a:r>
              <a:rPr lang="zh-CN" altLang="en-US" dirty="0" smtClean="0"/>
              <a:t>是关注的重点。</a:t>
            </a:r>
          </a:p>
          <a:p>
            <a:endParaRPr lang="zh-CN" altLang="en-US" dirty="0"/>
          </a:p>
        </p:txBody>
      </p:sp>
      <p:sp>
        <p:nvSpPr>
          <p:cNvPr id="2" name="标题 1"/>
          <p:cNvSpPr>
            <a:spLocks noGrp="1"/>
          </p:cNvSpPr>
          <p:nvPr>
            <p:ph type="title"/>
          </p:nvPr>
        </p:nvSpPr>
        <p:spPr/>
        <p:txBody>
          <a:bodyPr/>
          <a:lstStyle/>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10000"/>
          </a:bodyPr>
          <a:lstStyle/>
          <a:p>
            <a:r>
              <a:rPr lang="zh-CN" altLang="en-US" dirty="0" smtClean="0"/>
              <a:t>（四）临床表现。</a:t>
            </a:r>
          </a:p>
          <a:p>
            <a:r>
              <a:rPr lang="zh-CN" altLang="en-US" dirty="0" smtClean="0"/>
              <a:t>基于目前的流行病学调查，</a:t>
            </a:r>
            <a:r>
              <a:rPr lang="zh-CN" altLang="en-US" i="1" dirty="0" smtClean="0"/>
              <a:t>潜伏期</a:t>
            </a:r>
            <a:r>
              <a:rPr lang="en-US" i="1" dirty="0" smtClean="0"/>
              <a:t>1-14</a:t>
            </a:r>
            <a:r>
              <a:rPr lang="zh-CN" altLang="en-US" i="1" dirty="0" smtClean="0"/>
              <a:t>天，多为</a:t>
            </a:r>
            <a:r>
              <a:rPr lang="en-US" i="1" dirty="0" smtClean="0"/>
              <a:t>3-7</a:t>
            </a:r>
            <a:r>
              <a:rPr lang="zh-CN" altLang="en-US" i="1" dirty="0" smtClean="0"/>
              <a:t>天。</a:t>
            </a:r>
            <a:endParaRPr lang="zh-CN" altLang="en-US" dirty="0" smtClean="0"/>
          </a:p>
          <a:p>
            <a:r>
              <a:rPr lang="zh-CN" altLang="en-US" dirty="0" smtClean="0"/>
              <a:t>以发热、乏力、干咳为主要表现。</a:t>
            </a:r>
            <a:endParaRPr lang="en-US" altLang="zh-CN" dirty="0" smtClean="0"/>
          </a:p>
          <a:p>
            <a:r>
              <a:rPr lang="zh-CN" altLang="en-US" dirty="0" smtClean="0"/>
              <a:t>少数患者伴有鼻塞、流涕、咽痛和腹泻等症状。</a:t>
            </a:r>
            <a:endParaRPr lang="en-US" altLang="zh-CN" dirty="0" smtClean="0"/>
          </a:p>
          <a:p>
            <a:r>
              <a:rPr lang="zh-CN" altLang="en-US" i="1" dirty="0" smtClean="0"/>
              <a:t>重症患者多在发病一周后出现呼吸困难和</a:t>
            </a:r>
            <a:r>
              <a:rPr lang="en-US" i="1" dirty="0" smtClean="0"/>
              <a:t>/</a:t>
            </a:r>
            <a:r>
              <a:rPr lang="zh-CN" altLang="en-US" i="1" dirty="0" smtClean="0"/>
              <a:t>或低氧血症</a:t>
            </a:r>
            <a:r>
              <a:rPr lang="zh-CN" altLang="en-US" dirty="0" smtClean="0"/>
              <a:t>，严重者快速进展为急性呼吸窘迫综合征、脓毒症休克、难以纠正的代谢性酸中毒和出凝血功能障碍。值得注意的是重症、危重症患者病程中可为中低热，甚至无明显发热。</a:t>
            </a:r>
          </a:p>
          <a:p>
            <a:r>
              <a:rPr lang="zh-CN" altLang="en-US" i="1" dirty="0" smtClean="0"/>
              <a:t>轻型患者仅表现为低热、轻微乏力等，无肺炎表现。</a:t>
            </a:r>
            <a:endParaRPr lang="zh-CN" altLang="en-US" dirty="0" smtClean="0"/>
          </a:p>
          <a:p>
            <a:r>
              <a:rPr lang="zh-CN" altLang="en-US" dirty="0" smtClean="0"/>
              <a:t>从目前收治的病例情况看，多数患者预后良好，少数患者病情危重。老年人和有慢性基础疾病者预后较差。儿童病例症状相对较轻。</a:t>
            </a:r>
          </a:p>
          <a:p>
            <a:endParaRPr lang="zh-CN" altLang="en-US" dirty="0"/>
          </a:p>
        </p:txBody>
      </p:sp>
      <p:sp>
        <p:nvSpPr>
          <p:cNvPr id="2" name="标题 1"/>
          <p:cNvSpPr>
            <a:spLocks noGrp="1"/>
          </p:cNvSpPr>
          <p:nvPr>
            <p:ph type="title"/>
          </p:nvPr>
        </p:nvSpPr>
        <p:spPr/>
        <p:txBody>
          <a:bodyPr/>
          <a:lstStyle/>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714348" y="928670"/>
            <a:ext cx="7429552" cy="5017045"/>
          </a:xfrm>
          <a:prstGeom prst="rect">
            <a:avLst/>
          </a:prstGeom>
          <a:noFill/>
          <a:ln w="9525">
            <a:noFill/>
            <a:miter lim="800000"/>
            <a:headEnd/>
            <a:tailEnd/>
          </a:ln>
          <a:effectLst/>
        </p:spPr>
      </p:pic>
      <p:sp>
        <p:nvSpPr>
          <p:cNvPr id="2" name="标题 1"/>
          <p:cNvSpPr>
            <a:spLocks noGrp="1"/>
          </p:cNvSpPr>
          <p:nvPr>
            <p:ph type="title"/>
          </p:nvPr>
        </p:nvSpPr>
        <p:spPr>
          <a:xfrm>
            <a:off x="457200" y="274638"/>
            <a:ext cx="8229600" cy="1011222"/>
          </a:xfrm>
        </p:spPr>
        <p:txBody>
          <a:bodyPr>
            <a:normAutofit/>
          </a:bodyPr>
          <a:lstStyle/>
          <a:p>
            <a:endParaRPr lang="zh-CN"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911</TotalTime>
  <Words>2166</Words>
  <Application>Microsoft Office PowerPoint</Application>
  <PresentationFormat>全屏显示(4:3)</PresentationFormat>
  <Paragraphs>141</Paragraphs>
  <Slides>36</Slides>
  <Notes>0</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聚合</vt:lpstr>
      <vt:lpstr>疫情期间学校疫情防控与卫生消毒</vt:lpstr>
      <vt:lpstr>幻灯片 2</vt:lpstr>
      <vt:lpstr>幻灯片 3</vt:lpstr>
      <vt:lpstr>本次疫情：</vt:lpstr>
      <vt:lpstr>幻灯片 5</vt:lpstr>
      <vt:lpstr>幻灯片 6</vt:lpstr>
      <vt:lpstr>幻灯片 7</vt:lpstr>
      <vt:lpstr>幻灯片 8</vt:lpstr>
      <vt:lpstr>幻灯片 9</vt:lpstr>
      <vt:lpstr>新型冠状病毒</vt:lpstr>
      <vt:lpstr>微生物对自然界抗力：</vt:lpstr>
      <vt:lpstr>摸清本底</vt:lpstr>
      <vt:lpstr> </vt:lpstr>
      <vt:lpstr>旅居史包括：</vt:lpstr>
      <vt:lpstr>入校原则：</vt:lpstr>
      <vt:lpstr>严把入校关口：</vt:lpstr>
      <vt:lpstr>严格落实晨、午、晚检制度</vt:lpstr>
      <vt:lpstr>幻灯片 18</vt:lpstr>
      <vt:lpstr>校园防控措施</vt:lpstr>
      <vt:lpstr>幻灯片 20</vt:lpstr>
      <vt:lpstr>幻灯片 21</vt:lpstr>
      <vt:lpstr>消毒</vt:lpstr>
      <vt:lpstr>幻灯片 23</vt:lpstr>
      <vt:lpstr>幻灯片 24</vt:lpstr>
      <vt:lpstr>幻灯片 25</vt:lpstr>
      <vt:lpstr>幻灯片 26</vt:lpstr>
      <vt:lpstr>教室、宿舍</vt:lpstr>
      <vt:lpstr>不要过度消毒</vt:lpstr>
      <vt:lpstr>疾病流行期间尽量避免集体性活动</vt:lpstr>
      <vt:lpstr>疾病流行期间就餐管理</vt:lpstr>
      <vt:lpstr>老师批改作业时做好防护</vt:lpstr>
      <vt:lpstr>学生个人防护 </vt:lpstr>
      <vt:lpstr>加强健康宣传</vt:lpstr>
      <vt:lpstr>疫情报送：</vt:lpstr>
      <vt:lpstr>调查表</vt:lpstr>
      <vt:lpstr>幻灯片 36</vt:lpstr>
    </vt:vector>
  </TitlesOfParts>
  <Company>Www.SangSan.Cn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疫情期间学校的防控措施</dc:title>
  <dc:creator>桑三博客</dc:creator>
  <cp:lastModifiedBy>桑三博客</cp:lastModifiedBy>
  <cp:revision>88</cp:revision>
  <dcterms:created xsi:type="dcterms:W3CDTF">2020-02-21T06:58:13Z</dcterms:created>
  <dcterms:modified xsi:type="dcterms:W3CDTF">2020-02-26T00:39:47Z</dcterms:modified>
</cp:coreProperties>
</file>